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ense" charset="1" panose="02000000000000000000"/>
      <p:regular r:id="rId10"/>
    </p:embeddedFont>
    <p:embeddedFont>
      <p:font typeface="Arial" charset="1" panose="020B0502020202020204"/>
      <p:regular r:id="rId11"/>
    </p:embeddedFont>
    <p:embeddedFont>
      <p:font typeface="Arial Bold" charset="1" panose="020B0802020202020204"/>
      <p:regular r:id="rId12"/>
    </p:embeddedFont>
    <p:embeddedFont>
      <p:font typeface="Arial Italics" charset="1" panose="020B0502020202090204"/>
      <p:regular r:id="rId13"/>
    </p:embeddedFont>
    <p:embeddedFont>
      <p:font typeface="Arial Bold Italics" charset="1" panose="020B0802020202090204"/>
      <p:regular r:id="rId14"/>
    </p:embeddedFont>
    <p:embeddedFont>
      <p:font typeface="Titillium Web" charset="1" panose="00000500000000000000"/>
      <p:regular r:id="rId15"/>
    </p:embeddedFont>
    <p:embeddedFont>
      <p:font typeface="Titillium Web Bold" charset="1" panose="00000800000000000000"/>
      <p:regular r:id="rId16"/>
    </p:embeddedFont>
    <p:embeddedFont>
      <p:font typeface="Titillium Web Italics" charset="1" panose="00000500000000000000"/>
      <p:regular r:id="rId17"/>
    </p:embeddedFont>
    <p:embeddedFont>
      <p:font typeface="Titillium Web Bold Italics" charset="1" panose="00000800000000000000"/>
      <p:regular r:id="rId18"/>
    </p:embeddedFont>
    <p:embeddedFont>
      <p:font typeface="Titillium Web Thin" charset="1" panose="00000300000000000000"/>
      <p:regular r:id="rId19"/>
    </p:embeddedFont>
    <p:embeddedFont>
      <p:font typeface="Titillium Web Thin Italics" charset="1" panose="00000300000000000000"/>
      <p:regular r:id="rId20"/>
    </p:embeddedFont>
    <p:embeddedFont>
      <p:font typeface="Titillium Web Light" charset="1" panose="00000400000000000000"/>
      <p:regular r:id="rId21"/>
    </p:embeddedFont>
    <p:embeddedFont>
      <p:font typeface="Titillium Web Light Italics" charset="1" panose="00000400000000000000"/>
      <p:regular r:id="rId22"/>
    </p:embeddedFont>
    <p:embeddedFont>
      <p:font typeface="Titillium Web Semi-Bold" charset="1" panose="00000700000000000000"/>
      <p:regular r:id="rId23"/>
    </p:embeddedFont>
    <p:embeddedFont>
      <p:font typeface="Titillium Web Semi-Bold Italics" charset="1" panose="00000700000000000000"/>
      <p:regular r:id="rId24"/>
    </p:embeddedFont>
    <p:embeddedFont>
      <p:font typeface="Titillium Web Heavy" charset="1" panose="00000A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37" Target="slides/slide12.xml" Type="http://schemas.openxmlformats.org/officeDocument/2006/relationships/slide"/><Relationship Id="rId38" Target="slides/slide13.xml" Type="http://schemas.openxmlformats.org/officeDocument/2006/relationships/slide"/><Relationship Id="rId39" Target="slides/slide14.xml" Type="http://schemas.openxmlformats.org/officeDocument/2006/relationships/slide"/><Relationship Id="rId4" Target="theme/theme1.xml" Type="http://schemas.openxmlformats.org/officeDocument/2006/relationships/theme"/><Relationship Id="rId40" Target="slides/slide15.xml" Type="http://schemas.openxmlformats.org/officeDocument/2006/relationships/slide"/><Relationship Id="rId41" Target="slides/slide16.xml" Type="http://schemas.openxmlformats.org/officeDocument/2006/relationships/slide"/><Relationship Id="rId42" Target="slides/slide17.xml" Type="http://schemas.openxmlformats.org/officeDocument/2006/relationships/slide"/><Relationship Id="rId43" Target="slides/slide18.xml" Type="http://schemas.openxmlformats.org/officeDocument/2006/relationships/slide"/><Relationship Id="rId44" Target="slides/slide19.xml" Type="http://schemas.openxmlformats.org/officeDocument/2006/relationships/slide"/><Relationship Id="rId45" Target="slides/slide20.xml" Type="http://schemas.openxmlformats.org/officeDocument/2006/relationships/slide"/><Relationship Id="rId46" Target="slides/slide21.xml" Type="http://schemas.openxmlformats.org/officeDocument/2006/relationships/slide"/><Relationship Id="rId47" Target="slides/slide22.xml" Type="http://schemas.openxmlformats.org/officeDocument/2006/relationships/slide"/><Relationship Id="rId48" Target="slides/slide23.xml" Type="http://schemas.openxmlformats.org/officeDocument/2006/relationships/slide"/><Relationship Id="rId49" Target="slides/slide24.xml" Type="http://schemas.openxmlformats.org/officeDocument/2006/relationships/slide"/><Relationship Id="rId5" Target="tableStyles.xml" Type="http://schemas.openxmlformats.org/officeDocument/2006/relationships/tableStyles"/><Relationship Id="rId50" Target="slides/slide25.xml" Type="http://schemas.openxmlformats.org/officeDocument/2006/relationships/slide"/><Relationship Id="rId51" Target="slides/slide26.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s://www.sunshinecoast.qld.gov.au/council/contact-council/site-help/privacy" TargetMode="External" Type="http://schemas.openxmlformats.org/officeDocument/2006/relationships/hyperlink"/></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s://www.sunshinecoast.qld.gov.au/council/contact-council/site-help/privacy" TargetMode="External" Type="http://schemas.openxmlformats.org/officeDocument/2006/relationships/hyperlink"/></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s://www.sunshinecoast.qld.gov.au/council/contact-council/site-help/privacy" TargetMode="External" Type="http://schemas.openxmlformats.org/officeDocument/2006/relationships/hyperlink"/></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ailto:shannara@studysunshinecoast.com.au" TargetMode="External" Type="http://schemas.openxmlformats.org/officeDocument/2006/relationships/hyperlink"/><Relationship Id="rId4" Target="http://www.studysunshinecoast.com.au/mtia2024" TargetMode="External" Type="http://schemas.openxmlformats.org/officeDocument/2006/relationships/hyperlink"/></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9.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s://www.sunshinecoast.qld.gov.au/blueheart" TargetMode="External" Type="http://schemas.openxmlformats.org/officeDocument/2006/relationships/hyperlink"/><Relationship Id="rId4" Target="../media/image10.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4100" y="8198737"/>
            <a:ext cx="1376950" cy="1543050"/>
            <a:chOff x="0" y="0"/>
            <a:chExt cx="362654" cy="406400"/>
          </a:xfrm>
        </p:grpSpPr>
        <p:sp>
          <p:nvSpPr>
            <p:cNvPr name="Freeform 3" id="3"/>
            <p:cNvSpPr/>
            <p:nvPr/>
          </p:nvSpPr>
          <p:spPr>
            <a:xfrm flipH="false" flipV="false" rot="0">
              <a:off x="0" y="0"/>
              <a:ext cx="362654" cy="406400"/>
            </a:xfrm>
            <a:custGeom>
              <a:avLst/>
              <a:gdLst/>
              <a:ahLst/>
              <a:cxnLst/>
              <a:rect r="r" b="b" t="t" l="l"/>
              <a:pathLst>
                <a:path h="406400" w="362654">
                  <a:moveTo>
                    <a:pt x="0" y="0"/>
                  </a:moveTo>
                  <a:lnTo>
                    <a:pt x="362654" y="0"/>
                  </a:lnTo>
                  <a:lnTo>
                    <a:pt x="362654" y="406400"/>
                  </a:lnTo>
                  <a:lnTo>
                    <a:pt x="0" y="406400"/>
                  </a:lnTo>
                  <a:close/>
                </a:path>
              </a:pathLst>
            </a:custGeom>
            <a:solidFill>
              <a:srgbClr val="FFFFFF"/>
            </a:solidFill>
          </p:spPr>
        </p:sp>
        <p:sp>
          <p:nvSpPr>
            <p:cNvPr name="TextBox 4" id="4"/>
            <p:cNvSpPr txBox="true"/>
            <p:nvPr/>
          </p:nvSpPr>
          <p:spPr>
            <a:xfrm>
              <a:off x="0" y="-47625"/>
              <a:ext cx="362654" cy="454025"/>
            </a:xfrm>
            <a:prstGeom prst="rect">
              <a:avLst/>
            </a:prstGeom>
          </p:spPr>
          <p:txBody>
            <a:bodyPr anchor="ctr" rtlCol="false" tIns="50800" lIns="50800" bIns="50800" rIns="50800"/>
            <a:lstStyle/>
            <a:p>
              <a:pPr algn="ctr">
                <a:lnSpc>
                  <a:spcPts val="2879"/>
                </a:lnSpc>
              </a:pPr>
            </a:p>
          </p:txBody>
        </p:sp>
      </p:grpSp>
      <p:sp>
        <p:nvSpPr>
          <p:cNvPr name="Freeform 5" id="5"/>
          <p:cNvSpPr/>
          <p:nvPr/>
        </p:nvSpPr>
        <p:spPr>
          <a:xfrm flipH="false" flipV="false" rot="0">
            <a:off x="-6778" y="3810"/>
            <a:ext cx="18294778" cy="10283190"/>
          </a:xfrm>
          <a:custGeom>
            <a:avLst/>
            <a:gdLst/>
            <a:ahLst/>
            <a:cxnLst/>
            <a:rect r="r" b="b" t="t" l="l"/>
            <a:pathLst>
              <a:path h="10283190" w="18294778">
                <a:moveTo>
                  <a:pt x="0" y="0"/>
                </a:moveTo>
                <a:lnTo>
                  <a:pt x="18294778" y="0"/>
                </a:lnTo>
                <a:lnTo>
                  <a:pt x="18294778" y="10283190"/>
                </a:lnTo>
                <a:lnTo>
                  <a:pt x="0" y="10283190"/>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6" y="2593656"/>
            <a:ext cx="15639623" cy="6134072"/>
          </a:xfrm>
          <a:prstGeom prst="rect">
            <a:avLst/>
          </a:prstGeom>
        </p:spPr>
        <p:txBody>
          <a:bodyPr anchor="t" rtlCol="false" tIns="0" lIns="0" bIns="0" rIns="0">
            <a:spAutoFit/>
          </a:bodyPr>
          <a:lstStyle/>
          <a:p>
            <a:pPr algn="l">
              <a:lnSpc>
                <a:spcPts val="4320"/>
              </a:lnSpc>
            </a:pPr>
            <a:r>
              <a:rPr lang="en-US" sz="2400">
                <a:solidFill>
                  <a:srgbClr val="3B3838"/>
                </a:solidFill>
                <a:latin typeface="Arial Bold"/>
              </a:rPr>
              <a:t>TEAM NAME:  </a:t>
            </a:r>
            <a:r>
              <a:rPr lang="en-US" sz="2400">
                <a:solidFill>
                  <a:srgbClr val="3B3838"/>
                </a:solidFill>
                <a:latin typeface="Arial"/>
              </a:rPr>
              <a:t>[add team name]</a:t>
            </a:r>
          </a:p>
          <a:p>
            <a:pPr algn="l">
              <a:lnSpc>
                <a:spcPts val="4320"/>
              </a:lnSpc>
            </a:pPr>
            <a:r>
              <a:rPr lang="en-US" sz="2400">
                <a:solidFill>
                  <a:srgbClr val="3B3838"/>
                </a:solidFill>
                <a:latin typeface="Arial Bold"/>
              </a:rPr>
              <a:t>TEAM PARTICIPANTS: </a:t>
            </a:r>
          </a:p>
          <a:p>
            <a:pPr algn="l">
              <a:lnSpc>
                <a:spcPts val="4320"/>
              </a:lnSpc>
            </a:pPr>
            <a:r>
              <a:rPr lang="en-US" sz="2400">
                <a:solidFill>
                  <a:srgbClr val="3B3838"/>
                </a:solidFill>
                <a:latin typeface="Arial"/>
              </a:rPr>
              <a:t>1. </a:t>
            </a:r>
            <a:r>
              <a:rPr lang="en-US" sz="2400" u="sng">
                <a:solidFill>
                  <a:srgbClr val="3B3838"/>
                </a:solidFill>
                <a:latin typeface="Arial"/>
              </a:rPr>
              <a:t>                                          </a:t>
            </a:r>
            <a:r>
              <a:rPr lang="en-US" sz="2400">
                <a:solidFill>
                  <a:srgbClr val="3B3838"/>
                </a:solidFill>
                <a:latin typeface="Arial"/>
              </a:rPr>
              <a:t>Year </a:t>
            </a:r>
            <a:r>
              <a:rPr lang="en-US" sz="2400" u="sng">
                <a:solidFill>
                  <a:srgbClr val="3B3838"/>
                </a:solidFill>
                <a:latin typeface="Arial"/>
              </a:rPr>
              <a:t>                         </a:t>
            </a:r>
            <a:r>
              <a:rPr lang="en-US" sz="2400">
                <a:solidFill>
                  <a:srgbClr val="3B3838"/>
                </a:solidFill>
                <a:latin typeface="Arial"/>
              </a:rPr>
              <a:t>Gender: M / F / Other</a:t>
            </a:r>
          </a:p>
          <a:p>
            <a:pPr algn="l">
              <a:lnSpc>
                <a:spcPts val="4320"/>
              </a:lnSpc>
            </a:pPr>
            <a:r>
              <a:rPr lang="en-US" sz="2400">
                <a:solidFill>
                  <a:srgbClr val="3B3838"/>
                </a:solidFill>
                <a:latin typeface="Arial"/>
              </a:rPr>
              <a:t>2. </a:t>
            </a:r>
            <a:r>
              <a:rPr lang="en-US" sz="2400" u="sng">
                <a:solidFill>
                  <a:srgbClr val="3B3838"/>
                </a:solidFill>
                <a:latin typeface="Arial"/>
              </a:rPr>
              <a:t>                                          </a:t>
            </a:r>
            <a:r>
              <a:rPr lang="en-US" sz="2400">
                <a:solidFill>
                  <a:srgbClr val="3B3838"/>
                </a:solidFill>
                <a:latin typeface="Arial"/>
              </a:rPr>
              <a:t>Year </a:t>
            </a:r>
            <a:r>
              <a:rPr lang="en-US" sz="2400" u="sng">
                <a:solidFill>
                  <a:srgbClr val="3B3838"/>
                </a:solidFill>
                <a:latin typeface="Arial"/>
              </a:rPr>
              <a:t>                         </a:t>
            </a:r>
            <a:r>
              <a:rPr lang="en-US" sz="2400">
                <a:solidFill>
                  <a:srgbClr val="3B3838"/>
                </a:solidFill>
                <a:latin typeface="Arial"/>
              </a:rPr>
              <a:t>Gender: M / F / Other</a:t>
            </a:r>
          </a:p>
          <a:p>
            <a:pPr algn="l">
              <a:lnSpc>
                <a:spcPts val="4320"/>
              </a:lnSpc>
            </a:pPr>
            <a:r>
              <a:rPr lang="en-US" sz="2400">
                <a:solidFill>
                  <a:srgbClr val="3B3838"/>
                </a:solidFill>
                <a:latin typeface="Arial"/>
              </a:rPr>
              <a:t>3. </a:t>
            </a:r>
            <a:r>
              <a:rPr lang="en-US" sz="2400" u="sng">
                <a:solidFill>
                  <a:srgbClr val="3B3838"/>
                </a:solidFill>
                <a:latin typeface="Arial"/>
              </a:rPr>
              <a:t>                                          </a:t>
            </a:r>
            <a:r>
              <a:rPr lang="en-US" sz="2400">
                <a:solidFill>
                  <a:srgbClr val="3B3838"/>
                </a:solidFill>
                <a:latin typeface="Arial"/>
              </a:rPr>
              <a:t>Year </a:t>
            </a:r>
            <a:r>
              <a:rPr lang="en-US" sz="2400" u="sng">
                <a:solidFill>
                  <a:srgbClr val="3B3838"/>
                </a:solidFill>
                <a:latin typeface="Arial"/>
              </a:rPr>
              <a:t>                         </a:t>
            </a:r>
            <a:r>
              <a:rPr lang="en-US" sz="2400">
                <a:solidFill>
                  <a:srgbClr val="3B3838"/>
                </a:solidFill>
                <a:latin typeface="Arial"/>
              </a:rPr>
              <a:t>Gender: M / F / Other</a:t>
            </a:r>
          </a:p>
          <a:p>
            <a:pPr algn="l">
              <a:lnSpc>
                <a:spcPts val="4320"/>
              </a:lnSpc>
            </a:pPr>
            <a:r>
              <a:rPr lang="en-US" sz="2400">
                <a:solidFill>
                  <a:srgbClr val="3B3838"/>
                </a:solidFill>
                <a:latin typeface="Arial Bold"/>
              </a:rPr>
              <a:t>TEAM SCHOOL:  </a:t>
            </a:r>
            <a:r>
              <a:rPr lang="en-US" sz="2400">
                <a:solidFill>
                  <a:srgbClr val="3B3838"/>
                </a:solidFill>
                <a:latin typeface="Arial"/>
              </a:rPr>
              <a:t>[add school name]</a:t>
            </a:r>
          </a:p>
          <a:p>
            <a:pPr algn="l">
              <a:lnSpc>
                <a:spcPts val="4320"/>
              </a:lnSpc>
            </a:pPr>
            <a:r>
              <a:rPr lang="en-US" sz="2400">
                <a:solidFill>
                  <a:srgbClr val="3B3838"/>
                </a:solidFill>
                <a:latin typeface="Arial Bold"/>
              </a:rPr>
              <a:t>SCHOOL COORDINATOR/TEACHER NAME:  </a:t>
            </a:r>
            <a:r>
              <a:rPr lang="en-US" sz="2400">
                <a:solidFill>
                  <a:srgbClr val="3B3838"/>
                </a:solidFill>
                <a:latin typeface="Arial"/>
              </a:rPr>
              <a:t>[add teacher’s name]</a:t>
            </a:r>
          </a:p>
          <a:p>
            <a:pPr algn="l">
              <a:lnSpc>
                <a:spcPts val="4320"/>
              </a:lnSpc>
            </a:pPr>
            <a:r>
              <a:rPr lang="en-US" sz="2400">
                <a:solidFill>
                  <a:srgbClr val="3B3838"/>
                </a:solidFill>
                <a:latin typeface="Arial Bold"/>
              </a:rPr>
              <a:t>TEACHER EMAIL:  </a:t>
            </a:r>
            <a:r>
              <a:rPr lang="en-US" sz="2400">
                <a:solidFill>
                  <a:srgbClr val="3B3838"/>
                </a:solidFill>
                <a:latin typeface="Arial"/>
              </a:rPr>
              <a:t>[add teacher’s email]</a:t>
            </a:r>
          </a:p>
          <a:p>
            <a:pPr algn="l">
              <a:lnSpc>
                <a:spcPts val="4320"/>
              </a:lnSpc>
            </a:pPr>
            <a:r>
              <a:rPr lang="en-US" sz="2400">
                <a:solidFill>
                  <a:srgbClr val="3B3838"/>
                </a:solidFill>
                <a:latin typeface="Arial Bold"/>
              </a:rPr>
              <a:t>TEACHER MOBILE NUMBER: </a:t>
            </a:r>
            <a:r>
              <a:rPr lang="en-US" sz="2400">
                <a:solidFill>
                  <a:srgbClr val="3B3838"/>
                </a:solidFill>
                <a:latin typeface="Arial"/>
              </a:rPr>
              <a:t>[add teacher’s mobile number]</a:t>
            </a:r>
          </a:p>
          <a:p>
            <a:pPr algn="l">
              <a:lnSpc>
                <a:spcPts val="4320"/>
              </a:lnSpc>
            </a:pPr>
          </a:p>
        </p:txBody>
      </p:sp>
      <p:sp>
        <p:nvSpPr>
          <p:cNvPr name="TextBox 4" id="4"/>
          <p:cNvSpPr txBox="true"/>
          <p:nvPr/>
        </p:nvSpPr>
        <p:spPr>
          <a:xfrm rot="0">
            <a:off x="1122278" y="1521171"/>
            <a:ext cx="11157120" cy="649128"/>
          </a:xfrm>
          <a:prstGeom prst="rect">
            <a:avLst/>
          </a:prstGeom>
        </p:spPr>
        <p:txBody>
          <a:bodyPr anchor="t" rtlCol="false" tIns="0" lIns="0" bIns="0" rIns="0">
            <a:spAutoFit/>
          </a:bodyPr>
          <a:lstStyle/>
          <a:p>
            <a:pPr algn="l">
              <a:lnSpc>
                <a:spcPts val="5670"/>
              </a:lnSpc>
            </a:pPr>
            <a:r>
              <a:rPr lang="en-US" sz="5250">
                <a:solidFill>
                  <a:srgbClr val="0E4978"/>
                </a:solidFill>
                <a:latin typeface="Arial Bold"/>
              </a:rPr>
              <a:t>Team Entry Form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2567463"/>
            <a:ext cx="14088195" cy="480182"/>
          </a:xfrm>
          <a:prstGeom prst="rect">
            <a:avLst/>
          </a:prstGeom>
        </p:spPr>
        <p:txBody>
          <a:bodyPr anchor="t" rtlCol="false" tIns="0" lIns="0" bIns="0" rIns="0">
            <a:spAutoFit/>
          </a:bodyPr>
          <a:lstStyle/>
          <a:p>
            <a:pPr algn="l">
              <a:lnSpc>
                <a:spcPts val="3081"/>
              </a:lnSpc>
            </a:pPr>
            <a:r>
              <a:rPr lang="en-US" sz="2400">
                <a:solidFill>
                  <a:srgbClr val="808080"/>
                </a:solidFill>
                <a:latin typeface="Arial Italics"/>
              </a:rPr>
              <a:t>Tell us about your innovative idea, creative concept or business solution.</a:t>
            </a:r>
          </a:p>
        </p:txBody>
      </p:sp>
      <p:sp>
        <p:nvSpPr>
          <p:cNvPr name="TextBox 4" id="4"/>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Concept</a:t>
            </a:r>
          </a:p>
        </p:txBody>
      </p:sp>
      <p:sp>
        <p:nvSpPr>
          <p:cNvPr name="TextBox 5" id="5"/>
          <p:cNvSpPr txBox="true"/>
          <p:nvPr/>
        </p:nvSpPr>
        <p:spPr>
          <a:xfrm rot="0">
            <a:off x="1122278" y="3463859"/>
            <a:ext cx="13831020" cy="461132"/>
          </a:xfrm>
          <a:prstGeom prst="rect">
            <a:avLst/>
          </a:prstGeom>
        </p:spPr>
        <p:txBody>
          <a:bodyPr anchor="t" rtlCol="false" tIns="0" lIns="0" bIns="0" rIns="0">
            <a:spAutoFit/>
          </a:bodyPr>
          <a:lstStyle/>
          <a:p>
            <a:pPr algn="l">
              <a:lnSpc>
                <a:spcPts val="2879"/>
              </a:lnSpc>
            </a:pPr>
            <a:r>
              <a:rPr lang="en-US" sz="2400">
                <a:solidFill>
                  <a:srgbClr val="3B3838"/>
                </a:solidFill>
                <a:latin typeface="Arial Bold"/>
              </a:rPr>
              <a:t>CONCEPT NAME: </a:t>
            </a:r>
          </a:p>
        </p:txBody>
      </p:sp>
      <p:sp>
        <p:nvSpPr>
          <p:cNvPr name="TextBox 6" id="6"/>
          <p:cNvSpPr txBox="true"/>
          <p:nvPr/>
        </p:nvSpPr>
        <p:spPr>
          <a:xfrm rot="0">
            <a:off x="1122278" y="4149659"/>
            <a:ext cx="13831020" cy="4827179"/>
          </a:xfrm>
          <a:prstGeom prst="rect">
            <a:avLst/>
          </a:prstGeom>
        </p:spPr>
        <p:txBody>
          <a:bodyPr anchor="t" rtlCol="false" tIns="0" lIns="0" bIns="0" rIns="0">
            <a:spAutoFit/>
          </a:bodyPr>
          <a:lstStyle/>
          <a:p>
            <a:pPr algn="l">
              <a:lnSpc>
                <a:spcPts val="2879"/>
              </a:lnSpc>
            </a:pPr>
            <a:r>
              <a:rPr lang="en-US" sz="2400">
                <a:solidFill>
                  <a:srgbClr val="3B3838"/>
                </a:solidFill>
                <a:latin typeface="Arial Bold"/>
              </a:rPr>
              <a:t>CONCEPT SUMMARY: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40221"/>
            <a:ext cx="13916745" cy="630078"/>
          </a:xfrm>
          <a:prstGeom prst="rect">
            <a:avLst/>
          </a:prstGeom>
        </p:spPr>
        <p:txBody>
          <a:bodyPr anchor="t" rtlCol="false" tIns="0" lIns="0" bIns="0" rIns="0">
            <a:spAutoFit/>
          </a:bodyPr>
          <a:lstStyle/>
          <a:p>
            <a:pPr algn="l">
              <a:lnSpc>
                <a:spcPts val="2592"/>
              </a:lnSpc>
            </a:pPr>
            <a:r>
              <a:rPr lang="en-US" sz="2400">
                <a:solidFill>
                  <a:srgbClr val="0E4978"/>
                </a:solidFill>
                <a:latin typeface="Arial Bold"/>
              </a:rPr>
              <a:t>Concept (continued)</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Problem Solved</a:t>
            </a:r>
          </a:p>
        </p:txBody>
      </p:sp>
      <p:sp>
        <p:nvSpPr>
          <p:cNvPr name="TextBox 4" id="4"/>
          <p:cNvSpPr txBox="true"/>
          <p:nvPr/>
        </p:nvSpPr>
        <p:spPr>
          <a:xfrm rot="0">
            <a:off x="1122278" y="2567463"/>
            <a:ext cx="14088195" cy="480182"/>
          </a:xfrm>
          <a:prstGeom prst="rect">
            <a:avLst/>
          </a:prstGeom>
        </p:spPr>
        <p:txBody>
          <a:bodyPr anchor="t" rtlCol="false" tIns="0" lIns="0" bIns="0" rIns="0">
            <a:spAutoFit/>
          </a:bodyPr>
          <a:lstStyle/>
          <a:p>
            <a:pPr algn="l">
              <a:lnSpc>
                <a:spcPts val="3081"/>
              </a:lnSpc>
            </a:pPr>
            <a:r>
              <a:rPr lang="en-US" sz="2400">
                <a:solidFill>
                  <a:srgbClr val="3B3838"/>
                </a:solidFill>
                <a:latin typeface="Arial Bold"/>
              </a:rPr>
              <a:t>What is the problem/challenge you are solving? </a:t>
            </a:r>
          </a:p>
        </p:txBody>
      </p:sp>
      <p:sp>
        <p:nvSpPr>
          <p:cNvPr name="TextBox 5" id="5"/>
          <p:cNvSpPr txBox="true"/>
          <p:nvPr/>
        </p:nvSpPr>
        <p:spPr>
          <a:xfrm rot="0">
            <a:off x="1122278" y="3255645"/>
            <a:ext cx="13831020" cy="5721192"/>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[replace with your answer]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21171"/>
            <a:ext cx="13916745" cy="649128"/>
          </a:xfrm>
          <a:prstGeom prst="rect">
            <a:avLst/>
          </a:prstGeom>
        </p:spPr>
        <p:txBody>
          <a:bodyPr anchor="t" rtlCol="false" tIns="0" lIns="0" bIns="0" rIns="0">
            <a:spAutoFit/>
          </a:bodyPr>
          <a:lstStyle/>
          <a:p>
            <a:pPr algn="l">
              <a:lnSpc>
                <a:spcPts val="4212"/>
              </a:lnSpc>
            </a:pPr>
            <a:r>
              <a:rPr lang="en-US" sz="3900">
                <a:solidFill>
                  <a:srgbClr val="0E4978"/>
                </a:solidFill>
                <a:latin typeface="Arial Bold"/>
              </a:rPr>
              <a:t>Problem Solved (continued)</a:t>
            </a:r>
          </a:p>
        </p:txBody>
      </p:sp>
      <p:sp>
        <p:nvSpPr>
          <p:cNvPr name="TextBox 4" id="4"/>
          <p:cNvSpPr txBox="true"/>
          <p:nvPr/>
        </p:nvSpPr>
        <p:spPr>
          <a:xfrm rot="0">
            <a:off x="1122276" y="2567463"/>
            <a:ext cx="15245482" cy="480182"/>
          </a:xfrm>
          <a:prstGeom prst="rect">
            <a:avLst/>
          </a:prstGeom>
        </p:spPr>
        <p:txBody>
          <a:bodyPr anchor="t" rtlCol="false" tIns="0" lIns="0" bIns="0" rIns="0">
            <a:spAutoFit/>
          </a:bodyPr>
          <a:lstStyle/>
          <a:p>
            <a:pPr algn="l">
              <a:lnSpc>
                <a:spcPts val="3081"/>
              </a:lnSpc>
            </a:pPr>
            <a:r>
              <a:rPr lang="en-US" sz="2400">
                <a:solidFill>
                  <a:srgbClr val="3B3838"/>
                </a:solidFill>
                <a:latin typeface="Arial Bold"/>
              </a:rPr>
              <a:t>If it addresses a current issue, SDG or problem facing the Sunshine Coast region, please list that here: </a:t>
            </a:r>
          </a:p>
        </p:txBody>
      </p:sp>
      <p:sp>
        <p:nvSpPr>
          <p:cNvPr name="TextBox 5" id="5"/>
          <p:cNvSpPr txBox="true"/>
          <p:nvPr/>
        </p:nvSpPr>
        <p:spPr>
          <a:xfrm rot="0">
            <a:off x="1122278" y="3255645"/>
            <a:ext cx="13831020" cy="5721192"/>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[replace with your answer]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How it Works</a:t>
            </a:r>
          </a:p>
        </p:txBody>
      </p:sp>
      <p:sp>
        <p:nvSpPr>
          <p:cNvPr name="TextBox 4" id="4"/>
          <p:cNvSpPr txBox="true"/>
          <p:nvPr/>
        </p:nvSpPr>
        <p:spPr>
          <a:xfrm rot="0">
            <a:off x="1122276" y="2567463"/>
            <a:ext cx="14902582" cy="1029275"/>
          </a:xfrm>
          <a:prstGeom prst="rect">
            <a:avLst/>
          </a:prstGeom>
        </p:spPr>
        <p:txBody>
          <a:bodyPr anchor="t" rtlCol="false" tIns="0" lIns="0" bIns="0" rIns="0">
            <a:spAutoFit/>
          </a:bodyPr>
          <a:lstStyle/>
          <a:p>
            <a:pPr algn="l">
              <a:lnSpc>
                <a:spcPts val="3081"/>
              </a:lnSpc>
            </a:pPr>
            <a:r>
              <a:rPr lang="en-US" sz="2400">
                <a:solidFill>
                  <a:srgbClr val="000000"/>
                </a:solidFill>
                <a:latin typeface="Arial Bold"/>
              </a:rPr>
              <a:t>What technology or innovation will the idea or concept use? </a:t>
            </a:r>
          </a:p>
          <a:p>
            <a:pPr algn="l">
              <a:lnSpc>
                <a:spcPts val="3081"/>
              </a:lnSpc>
            </a:pPr>
            <a:r>
              <a:rPr lang="en-US" sz="2400">
                <a:solidFill>
                  <a:srgbClr val="808080"/>
                </a:solidFill>
                <a:latin typeface="Arial Italics"/>
              </a:rPr>
              <a:t>Please describe this (Include any photos, graphics, 3D printed prototypes, drawings etc. to support the idea.</a:t>
            </a:r>
          </a:p>
        </p:txBody>
      </p:sp>
      <p:sp>
        <p:nvSpPr>
          <p:cNvPr name="TextBox 5" id="5"/>
          <p:cNvSpPr txBox="true"/>
          <p:nvPr/>
        </p:nvSpPr>
        <p:spPr>
          <a:xfrm rot="0">
            <a:off x="1122278" y="4012950"/>
            <a:ext cx="13831020" cy="4963886"/>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[replace with your answer]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21171"/>
            <a:ext cx="13916745" cy="649128"/>
          </a:xfrm>
          <a:prstGeom prst="rect">
            <a:avLst/>
          </a:prstGeom>
        </p:spPr>
        <p:txBody>
          <a:bodyPr anchor="t" rtlCol="false" tIns="0" lIns="0" bIns="0" rIns="0">
            <a:spAutoFit/>
          </a:bodyPr>
          <a:lstStyle/>
          <a:p>
            <a:pPr algn="l">
              <a:lnSpc>
                <a:spcPts val="4212"/>
              </a:lnSpc>
            </a:pPr>
            <a:r>
              <a:rPr lang="en-US" sz="3900">
                <a:solidFill>
                  <a:srgbClr val="0E4978"/>
                </a:solidFill>
                <a:latin typeface="Arial Bold"/>
              </a:rPr>
              <a:t>How it Works (continued)</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Target Audience</a:t>
            </a:r>
          </a:p>
        </p:txBody>
      </p:sp>
      <p:sp>
        <p:nvSpPr>
          <p:cNvPr name="TextBox 4" id="4"/>
          <p:cNvSpPr txBox="true"/>
          <p:nvPr/>
        </p:nvSpPr>
        <p:spPr>
          <a:xfrm rot="0">
            <a:off x="1122276" y="2567463"/>
            <a:ext cx="14902582" cy="1029275"/>
          </a:xfrm>
          <a:prstGeom prst="rect">
            <a:avLst/>
          </a:prstGeom>
        </p:spPr>
        <p:txBody>
          <a:bodyPr anchor="t" rtlCol="false" tIns="0" lIns="0" bIns="0" rIns="0">
            <a:spAutoFit/>
          </a:bodyPr>
          <a:lstStyle/>
          <a:p>
            <a:pPr algn="l">
              <a:lnSpc>
                <a:spcPts val="3081"/>
              </a:lnSpc>
            </a:pPr>
            <a:r>
              <a:rPr lang="en-US" sz="2400">
                <a:solidFill>
                  <a:srgbClr val="000000"/>
                </a:solidFill>
                <a:latin typeface="Arial Bold"/>
              </a:rPr>
              <a:t>Who is your target (primary) audience that will benefit from this idea/solution and want to buy it? </a:t>
            </a:r>
          </a:p>
          <a:p>
            <a:pPr algn="l">
              <a:lnSpc>
                <a:spcPts val="3081"/>
              </a:lnSpc>
            </a:pPr>
            <a:r>
              <a:rPr lang="en-US" sz="2400">
                <a:solidFill>
                  <a:srgbClr val="808080"/>
                </a:solidFill>
                <a:latin typeface="Arial Italics"/>
              </a:rPr>
              <a:t>Tell us about them.</a:t>
            </a:r>
          </a:p>
        </p:txBody>
      </p:sp>
      <p:sp>
        <p:nvSpPr>
          <p:cNvPr name="TextBox 5" id="5"/>
          <p:cNvSpPr txBox="true"/>
          <p:nvPr/>
        </p:nvSpPr>
        <p:spPr>
          <a:xfrm rot="0">
            <a:off x="1122278" y="4012950"/>
            <a:ext cx="13831020" cy="4963886"/>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[replace with your answer]</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Competitors</a:t>
            </a:r>
          </a:p>
        </p:txBody>
      </p:sp>
      <p:sp>
        <p:nvSpPr>
          <p:cNvPr name="TextBox 4" id="4"/>
          <p:cNvSpPr txBox="true"/>
          <p:nvPr/>
        </p:nvSpPr>
        <p:spPr>
          <a:xfrm rot="0">
            <a:off x="1122276" y="2567463"/>
            <a:ext cx="14902582" cy="480182"/>
          </a:xfrm>
          <a:prstGeom prst="rect">
            <a:avLst/>
          </a:prstGeom>
        </p:spPr>
        <p:txBody>
          <a:bodyPr anchor="t" rtlCol="false" tIns="0" lIns="0" bIns="0" rIns="0">
            <a:spAutoFit/>
          </a:bodyPr>
          <a:lstStyle/>
          <a:p>
            <a:pPr algn="l">
              <a:lnSpc>
                <a:spcPts val="3081"/>
              </a:lnSpc>
            </a:pPr>
            <a:r>
              <a:rPr lang="en-US" sz="2400">
                <a:solidFill>
                  <a:srgbClr val="000000"/>
                </a:solidFill>
                <a:latin typeface="Arial Bold"/>
              </a:rPr>
              <a:t>Is there a product like this already in the market? Please list it/them here.</a:t>
            </a:r>
          </a:p>
        </p:txBody>
      </p:sp>
      <p:sp>
        <p:nvSpPr>
          <p:cNvPr name="TextBox 5" id="5"/>
          <p:cNvSpPr txBox="true"/>
          <p:nvPr/>
        </p:nvSpPr>
        <p:spPr>
          <a:xfrm rot="0">
            <a:off x="1122278" y="3225210"/>
            <a:ext cx="13831020" cy="1955391"/>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[replace with your answer]</a:t>
            </a:r>
          </a:p>
        </p:txBody>
      </p:sp>
      <p:sp>
        <p:nvSpPr>
          <p:cNvPr name="TextBox 6" id="6"/>
          <p:cNvSpPr txBox="true"/>
          <p:nvPr/>
        </p:nvSpPr>
        <p:spPr>
          <a:xfrm rot="0">
            <a:off x="1122276" y="5996463"/>
            <a:ext cx="14902582" cy="480181"/>
          </a:xfrm>
          <a:prstGeom prst="rect">
            <a:avLst/>
          </a:prstGeom>
        </p:spPr>
        <p:txBody>
          <a:bodyPr anchor="t" rtlCol="false" tIns="0" lIns="0" bIns="0" rIns="0">
            <a:spAutoFit/>
          </a:bodyPr>
          <a:lstStyle/>
          <a:p>
            <a:pPr algn="l">
              <a:lnSpc>
                <a:spcPts val="3081"/>
              </a:lnSpc>
            </a:pPr>
            <a:r>
              <a:rPr lang="en-US" sz="2400">
                <a:solidFill>
                  <a:srgbClr val="000000"/>
                </a:solidFill>
                <a:latin typeface="Arial Bold"/>
              </a:rPr>
              <a:t>If so, how is your product different?</a:t>
            </a:r>
          </a:p>
        </p:txBody>
      </p:sp>
      <p:sp>
        <p:nvSpPr>
          <p:cNvPr name="TextBox 7" id="7"/>
          <p:cNvSpPr txBox="true"/>
          <p:nvPr/>
        </p:nvSpPr>
        <p:spPr>
          <a:xfrm rot="0">
            <a:off x="1122278" y="6606187"/>
            <a:ext cx="13831020" cy="1955391"/>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[replace with your answer]</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21171"/>
            <a:ext cx="13916745" cy="649128"/>
          </a:xfrm>
          <a:prstGeom prst="rect">
            <a:avLst/>
          </a:prstGeom>
        </p:spPr>
        <p:txBody>
          <a:bodyPr anchor="t" rtlCol="false" tIns="0" lIns="0" bIns="0" rIns="0">
            <a:spAutoFit/>
          </a:bodyPr>
          <a:lstStyle/>
          <a:p>
            <a:pPr algn="l">
              <a:lnSpc>
                <a:spcPts val="4212"/>
              </a:lnSpc>
            </a:pPr>
            <a:r>
              <a:rPr lang="en-US" sz="3900">
                <a:solidFill>
                  <a:srgbClr val="0E4978"/>
                </a:solidFill>
                <a:latin typeface="Arial Bold"/>
              </a:rPr>
              <a:t>Competitors (continued)</a:t>
            </a:r>
          </a:p>
        </p:txBody>
      </p:sp>
      <p:sp>
        <p:nvSpPr>
          <p:cNvPr name="TextBox 4" id="4"/>
          <p:cNvSpPr txBox="true"/>
          <p:nvPr/>
        </p:nvSpPr>
        <p:spPr>
          <a:xfrm rot="0">
            <a:off x="1122278" y="2567463"/>
            <a:ext cx="14088195" cy="480182"/>
          </a:xfrm>
          <a:prstGeom prst="rect">
            <a:avLst/>
          </a:prstGeom>
        </p:spPr>
        <p:txBody>
          <a:bodyPr anchor="t" rtlCol="false" tIns="0" lIns="0" bIns="0" rIns="0">
            <a:spAutoFit/>
          </a:bodyPr>
          <a:lstStyle/>
          <a:p>
            <a:pPr algn="l">
              <a:lnSpc>
                <a:spcPts val="3081"/>
              </a:lnSpc>
            </a:pPr>
            <a:r>
              <a:rPr lang="en-US" sz="2400">
                <a:solidFill>
                  <a:srgbClr val="000000"/>
                </a:solidFill>
                <a:latin typeface="Arial Bold"/>
              </a:rPr>
              <a:t>List who you believe would be the main competitors for your product?</a:t>
            </a:r>
          </a:p>
        </p:txBody>
      </p:sp>
      <p:sp>
        <p:nvSpPr>
          <p:cNvPr name="TextBox 5" id="5"/>
          <p:cNvSpPr txBox="true"/>
          <p:nvPr/>
        </p:nvSpPr>
        <p:spPr>
          <a:xfrm rot="0">
            <a:off x="1122278" y="3255645"/>
            <a:ext cx="13831020" cy="5721192"/>
          </a:xfrm>
          <a:prstGeom prst="rect">
            <a:avLst/>
          </a:prstGeom>
        </p:spPr>
        <p:txBody>
          <a:bodyPr anchor="t" rtlCol="false" tIns="0" lIns="0" bIns="0" rIns="0">
            <a:spAutoFit/>
          </a:bodyPr>
          <a:lstStyle/>
          <a:p>
            <a:pPr algn="l" marL="434340" indent="-217170" lvl="1">
              <a:lnSpc>
                <a:spcPts val="2879"/>
              </a:lnSpc>
              <a:buFont typeface="Arial"/>
              <a:buChar char="•"/>
            </a:pPr>
            <a:r>
              <a:rPr lang="en-US" sz="2400">
                <a:solidFill>
                  <a:srgbClr val="3B3838"/>
                </a:solidFill>
                <a:latin typeface="Arial"/>
              </a:rPr>
              <a:t>[replace with your answer]</a:t>
            </a:r>
          </a:p>
          <a:p>
            <a:pPr algn="l" marL="434340" indent="-217170" lvl="1">
              <a:lnSpc>
                <a:spcPts val="2879"/>
              </a:lnSpc>
              <a:buFont typeface="Arial"/>
              <a:buChar char="•"/>
            </a:pPr>
            <a:r>
              <a:rPr lang="en-US" sz="2400">
                <a:solidFill>
                  <a:srgbClr val="3B3838"/>
                </a:solidFill>
                <a:latin typeface="Arial"/>
              </a:rPr>
              <a:t>[replace with your answer]</a:t>
            </a:r>
          </a:p>
          <a:p>
            <a:pPr algn="l" marL="434340" indent="-217170" lvl="1">
              <a:lnSpc>
                <a:spcPts val="2879"/>
              </a:lnSpc>
              <a:buFont typeface="Arial"/>
              <a:buChar char="•"/>
            </a:pPr>
            <a:r>
              <a:rPr lang="en-US" sz="2400">
                <a:solidFill>
                  <a:srgbClr val="3B3838"/>
                </a:solidFill>
                <a:latin typeface="Arial"/>
              </a:rPr>
              <a:t>[replace with your answer]</a:t>
            </a:r>
          </a:p>
          <a:p>
            <a:pPr algn="l" marL="434340" indent="-217170" lvl="1">
              <a:lnSpc>
                <a:spcPts val="2879"/>
              </a:lnSpc>
              <a:buFont typeface="Arial"/>
              <a:buChar char="•"/>
            </a:pPr>
            <a:r>
              <a:rPr lang="en-US" sz="2400">
                <a:solidFill>
                  <a:srgbClr val="3B3838"/>
                </a:solidFill>
                <a:latin typeface="Arial"/>
              </a:rPr>
              <a:t>[replace with your answer]</a:t>
            </a:r>
          </a:p>
          <a:p>
            <a:pPr algn="l" marL="434340" indent="-217170" lvl="1">
              <a:lnSpc>
                <a:spcPts val="2879"/>
              </a:lnSpc>
              <a:buFont typeface="Arial"/>
              <a:buChar char="•"/>
            </a:pPr>
            <a:r>
              <a:rPr lang="en-US" sz="2400">
                <a:solidFill>
                  <a:srgbClr val="3B3838"/>
                </a:solidFill>
                <a:latin typeface="Arial"/>
              </a:rPr>
              <a:t>[replace with your answer]</a:t>
            </a:r>
          </a:p>
          <a:p>
            <a:pPr algn="l" marL="434340" indent="-217170" lvl="1">
              <a:lnSpc>
                <a:spcPts val="2879"/>
              </a:lnSpc>
            </a:pPr>
          </a:p>
          <a:p>
            <a:pPr algn="l" marL="434340" indent="-217170" lvl="1">
              <a:lnSpc>
                <a:spcPts val="28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7" y="1429493"/>
            <a:ext cx="11157120" cy="832485"/>
          </a:xfrm>
          <a:prstGeom prst="rect">
            <a:avLst/>
          </a:prstGeom>
        </p:spPr>
        <p:txBody>
          <a:bodyPr anchor="t" rtlCol="false" tIns="0" lIns="0" bIns="0" rIns="0">
            <a:spAutoFit/>
          </a:bodyPr>
          <a:lstStyle/>
          <a:p>
            <a:pPr algn="l">
              <a:lnSpc>
                <a:spcPts val="5670"/>
              </a:lnSpc>
            </a:pPr>
            <a:r>
              <a:rPr lang="en-US" sz="5250">
                <a:solidFill>
                  <a:srgbClr val="004778"/>
                </a:solidFill>
                <a:latin typeface="Arial Bold"/>
              </a:rPr>
              <a:t>Instructions</a:t>
            </a:r>
          </a:p>
        </p:txBody>
      </p:sp>
      <p:sp>
        <p:nvSpPr>
          <p:cNvPr name="TextBox 4" id="4"/>
          <p:cNvSpPr txBox="true"/>
          <p:nvPr/>
        </p:nvSpPr>
        <p:spPr>
          <a:xfrm rot="0">
            <a:off x="1122278" y="2593656"/>
            <a:ext cx="11157120" cy="2868454"/>
          </a:xfrm>
          <a:prstGeom prst="rect">
            <a:avLst/>
          </a:prstGeom>
        </p:spPr>
        <p:txBody>
          <a:bodyPr anchor="t" rtlCol="false" tIns="0" lIns="0" bIns="0" rIns="0">
            <a:spAutoFit/>
          </a:bodyPr>
          <a:lstStyle/>
          <a:p>
            <a:pPr algn="l" marL="91440" indent="-30480" lvl="2">
              <a:lnSpc>
                <a:spcPts val="4320"/>
              </a:lnSpc>
              <a:buFont typeface="Arial"/>
              <a:buChar char="⚬"/>
            </a:pPr>
            <a:r>
              <a:rPr lang="en-US" sz="2400">
                <a:solidFill>
                  <a:srgbClr val="3B3838"/>
                </a:solidFill>
                <a:latin typeface="Arial"/>
              </a:rPr>
              <a:t>Do not insert additional slides!</a:t>
            </a:r>
          </a:p>
          <a:p>
            <a:pPr algn="l" marL="91440" indent="-30480" lvl="2">
              <a:lnSpc>
                <a:spcPts val="4320"/>
              </a:lnSpc>
              <a:buFont typeface="Arial"/>
              <a:buChar char="⚬"/>
            </a:pPr>
            <a:r>
              <a:rPr lang="en-US" sz="2400">
                <a:solidFill>
                  <a:srgbClr val="3B3838"/>
                </a:solidFill>
                <a:latin typeface="Arial"/>
              </a:rPr>
              <a:t>All text should be written in Arial 16pt</a:t>
            </a:r>
          </a:p>
          <a:p>
            <a:pPr algn="l" marL="91440" indent="-30480" lvl="2">
              <a:lnSpc>
                <a:spcPts val="4320"/>
              </a:lnSpc>
              <a:buFont typeface="Arial"/>
              <a:buChar char="⚬"/>
            </a:pPr>
            <a:r>
              <a:rPr lang="en-US" sz="2400">
                <a:solidFill>
                  <a:srgbClr val="3B3838"/>
                </a:solidFill>
                <a:latin typeface="Arial"/>
              </a:rPr>
              <a:t>You may delete all prompts shown in brackets prior to submission</a:t>
            </a:r>
          </a:p>
          <a:p>
            <a:pPr algn="l" marL="91440" indent="-30480" lvl="2">
              <a:lnSpc>
                <a:spcPts val="4320"/>
              </a:lnSpc>
              <a:buFont typeface="Arial"/>
              <a:buChar char="⚬"/>
            </a:pPr>
            <a:r>
              <a:rPr lang="en-US" sz="2400">
                <a:solidFill>
                  <a:srgbClr val="3B3838"/>
                </a:solidFill>
                <a:latin typeface="Arial"/>
              </a:rPr>
              <a:t>Your submission must not exceed 5MB in size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Channels</a:t>
            </a:r>
          </a:p>
        </p:txBody>
      </p:sp>
      <p:sp>
        <p:nvSpPr>
          <p:cNvPr name="TextBox 4" id="4"/>
          <p:cNvSpPr txBox="true"/>
          <p:nvPr/>
        </p:nvSpPr>
        <p:spPr>
          <a:xfrm rot="0">
            <a:off x="1122276" y="2567463"/>
            <a:ext cx="14902582" cy="480182"/>
          </a:xfrm>
          <a:prstGeom prst="rect">
            <a:avLst/>
          </a:prstGeom>
        </p:spPr>
        <p:txBody>
          <a:bodyPr anchor="t" rtlCol="false" tIns="0" lIns="0" bIns="0" rIns="0">
            <a:spAutoFit/>
          </a:bodyPr>
          <a:lstStyle/>
          <a:p>
            <a:pPr algn="l">
              <a:lnSpc>
                <a:spcPts val="3081"/>
              </a:lnSpc>
            </a:pPr>
            <a:r>
              <a:rPr lang="en-US" sz="2400">
                <a:solidFill>
                  <a:srgbClr val="000000"/>
                </a:solidFill>
                <a:latin typeface="Arial Bold"/>
              </a:rPr>
              <a:t>How will you reach your customers? What channels will you use to reach and promote your idea?</a:t>
            </a:r>
          </a:p>
        </p:txBody>
      </p:sp>
      <p:sp>
        <p:nvSpPr>
          <p:cNvPr name="TextBox 5" id="5"/>
          <p:cNvSpPr txBox="true"/>
          <p:nvPr/>
        </p:nvSpPr>
        <p:spPr>
          <a:xfrm rot="0">
            <a:off x="1122278" y="3463860"/>
            <a:ext cx="13831020" cy="5512977"/>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[replace with your answer]</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Costs</a:t>
            </a:r>
          </a:p>
        </p:txBody>
      </p:sp>
      <p:sp>
        <p:nvSpPr>
          <p:cNvPr name="TextBox 4" id="4"/>
          <p:cNvSpPr txBox="true"/>
          <p:nvPr/>
        </p:nvSpPr>
        <p:spPr>
          <a:xfrm rot="0">
            <a:off x="1122276" y="2567463"/>
            <a:ext cx="14902582" cy="875387"/>
          </a:xfrm>
          <a:prstGeom prst="rect">
            <a:avLst/>
          </a:prstGeom>
        </p:spPr>
        <p:txBody>
          <a:bodyPr anchor="t" rtlCol="false" tIns="0" lIns="0" bIns="0" rIns="0">
            <a:spAutoFit/>
          </a:bodyPr>
          <a:lstStyle/>
          <a:p>
            <a:pPr algn="l">
              <a:lnSpc>
                <a:spcPts val="3081"/>
              </a:lnSpc>
            </a:pPr>
            <a:r>
              <a:rPr lang="en-US" sz="2400">
                <a:solidFill>
                  <a:srgbClr val="000000"/>
                </a:solidFill>
                <a:latin typeface="Arial Bold"/>
              </a:rPr>
              <a:t>Have you thought about costs for developing your product, building a prototype and marketing your product? How will you fund these areas?</a:t>
            </a:r>
          </a:p>
        </p:txBody>
      </p:sp>
      <p:sp>
        <p:nvSpPr>
          <p:cNvPr name="TextBox 5" id="5"/>
          <p:cNvSpPr txBox="true"/>
          <p:nvPr/>
        </p:nvSpPr>
        <p:spPr>
          <a:xfrm rot="0">
            <a:off x="1122278" y="3859062"/>
            <a:ext cx="13831020" cy="5117774"/>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[replace with your answer]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262296" y="2818419"/>
            <a:ext cx="15962714" cy="4802505"/>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I consent for my child, _________________________________(print) to participate in the </a:t>
            </a:r>
          </a:p>
          <a:p>
            <a:pPr algn="l">
              <a:lnSpc>
                <a:spcPts val="2879"/>
              </a:lnSpc>
            </a:pPr>
            <a:r>
              <a:rPr lang="en-US" sz="2400">
                <a:solidFill>
                  <a:srgbClr val="3B3838"/>
                </a:solidFill>
                <a:latin typeface="Arial"/>
              </a:rPr>
              <a:t>Mayor’s Telstra Innovation Awards 2024 and the associated activities outlined in the School Handbook.</a:t>
            </a:r>
          </a:p>
          <a:p>
            <a:pPr algn="l">
              <a:lnSpc>
                <a:spcPts val="2879"/>
              </a:lnSpc>
            </a:pPr>
            <a:r>
              <a:rPr lang="en-US" sz="2400">
                <a:solidFill>
                  <a:srgbClr val="3B3838"/>
                </a:solidFill>
                <a:latin typeface="Arial"/>
              </a:rPr>
              <a:t>I have read, understood and on behalf of my child, agree to the terms and conditions of </a:t>
            </a:r>
          </a:p>
          <a:p>
            <a:pPr algn="l">
              <a:lnSpc>
                <a:spcPts val="2879"/>
              </a:lnSpc>
            </a:pPr>
            <a:r>
              <a:rPr lang="en-US" sz="2400">
                <a:solidFill>
                  <a:srgbClr val="3B3838"/>
                </a:solidFill>
                <a:latin typeface="Arial"/>
              </a:rPr>
              <a:t>the competition contained in the Mayor’s Telstra Innovation Awards 2024 School Handbook.</a:t>
            </a:r>
          </a:p>
          <a:p>
            <a:pPr algn="l">
              <a:lnSpc>
                <a:spcPts val="1800"/>
              </a:lnSpc>
            </a:pPr>
          </a:p>
          <a:p>
            <a:pPr algn="l">
              <a:lnSpc>
                <a:spcPts val="2592"/>
              </a:lnSpc>
            </a:pPr>
            <a:r>
              <a:rPr lang="en-US" sz="2400">
                <a:solidFill>
                  <a:srgbClr val="3B3838"/>
                </a:solidFill>
                <a:latin typeface="Arial"/>
              </a:rPr>
              <a:t>Parent/Guardian’s name___________________________________</a:t>
            </a:r>
          </a:p>
          <a:p>
            <a:pPr algn="l">
              <a:lnSpc>
                <a:spcPts val="2592"/>
              </a:lnSpc>
            </a:pPr>
            <a:r>
              <a:rPr lang="en-US" sz="2400">
                <a:solidFill>
                  <a:srgbClr val="3B3838"/>
                </a:solidFill>
                <a:latin typeface="Arial"/>
              </a:rPr>
              <a:t> </a:t>
            </a:r>
          </a:p>
          <a:p>
            <a:pPr algn="l">
              <a:lnSpc>
                <a:spcPts val="2592"/>
              </a:lnSpc>
            </a:pPr>
            <a:r>
              <a:rPr lang="en-US" sz="2400">
                <a:solidFill>
                  <a:srgbClr val="3B3838"/>
                </a:solidFill>
                <a:latin typeface="Arial"/>
              </a:rPr>
              <a:t>Date ________________ Signature__________________________</a:t>
            </a:r>
          </a:p>
          <a:p>
            <a:pPr algn="l">
              <a:lnSpc>
                <a:spcPts val="2592"/>
              </a:lnSpc>
            </a:pPr>
          </a:p>
          <a:p>
            <a:pPr algn="l">
              <a:lnSpc>
                <a:spcPts val="1620"/>
              </a:lnSpc>
            </a:pPr>
            <a:r>
              <a:rPr lang="en-US" sz="1500">
                <a:solidFill>
                  <a:srgbClr val="3B3838"/>
                </a:solidFill>
                <a:latin typeface="Arial Bold"/>
              </a:rPr>
              <a:t>INFORMATION COLLECTION NOTICE</a:t>
            </a:r>
          </a:p>
          <a:p>
            <a:pPr algn="l">
              <a:lnSpc>
                <a:spcPts val="1620"/>
              </a:lnSpc>
            </a:pPr>
            <a:r>
              <a:rPr lang="en-US" sz="1500">
                <a:solidFill>
                  <a:srgbClr val="3B3838"/>
                </a:solidFill>
                <a:latin typeface="Arial"/>
              </a:rPr>
              <a:t>Your personal information is being collected by Sunshine Coast Council and Study Sunshine Coast. The provision by you of this information is voluntary as is your child’s participation in the competition. The personal information collected will be used by Sunshine Coast Council and partners in this project to administer the competition in accordance with the terms and conditions contained in the Mayor’s Telstra Innovation Awards 2024 School Handbook. All personal information will be stored securely and except as provided for in those terms and conditions, will not be given to any other person or agency unless participants have given Sunshine Coast Council permission, or the Sunshine Coast Council is authorised or required by law.</a:t>
            </a:r>
          </a:p>
          <a:p>
            <a:pPr algn="l">
              <a:lnSpc>
                <a:spcPts val="2250"/>
              </a:lnSpc>
            </a:pPr>
            <a:r>
              <a:rPr lang="en-US" sz="1500">
                <a:solidFill>
                  <a:srgbClr val="3B3838"/>
                </a:solidFill>
                <a:latin typeface="Arial"/>
              </a:rPr>
              <a:t>The collection, use and disclosure of all personal information will be handled in accordance with the Information Privacy Act 2009 and Sunshine Coast Council privacy policy which is available at: </a:t>
            </a:r>
            <a:r>
              <a:rPr lang="en-US" sz="1500" u="sng">
                <a:solidFill>
                  <a:srgbClr val="3B3838"/>
                </a:solidFill>
                <a:latin typeface="Arial"/>
                <a:hlinkClick r:id="rId3" tooltip="https://www.sunshinecoast.qld.gov.au/council/contact-council/site-help/privacy"/>
              </a:rPr>
              <a:t>https://www.sunshinecoast.qld.gov.au/council/contact-council/site-help/privacy</a:t>
            </a:r>
          </a:p>
          <a:p>
            <a:pPr algn="l">
              <a:lnSpc>
                <a:spcPts val="1620"/>
              </a:lnSpc>
            </a:pPr>
          </a:p>
        </p:txBody>
      </p:sp>
      <p:sp>
        <p:nvSpPr>
          <p:cNvPr name="TextBox 4" id="4"/>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Parent Consent Form – Team Member 1</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Parent Consent Form – Team Member 2</a:t>
            </a:r>
          </a:p>
        </p:txBody>
      </p:sp>
      <p:sp>
        <p:nvSpPr>
          <p:cNvPr name="TextBox 4" id="4"/>
          <p:cNvSpPr txBox="true"/>
          <p:nvPr/>
        </p:nvSpPr>
        <p:spPr>
          <a:xfrm rot="0">
            <a:off x="1262296" y="2818419"/>
            <a:ext cx="15962714" cy="4802505"/>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I consent for my child, _________________________________(print) to participate in the </a:t>
            </a:r>
          </a:p>
          <a:p>
            <a:pPr algn="l">
              <a:lnSpc>
                <a:spcPts val="2879"/>
              </a:lnSpc>
            </a:pPr>
            <a:r>
              <a:rPr lang="en-US" sz="2400">
                <a:solidFill>
                  <a:srgbClr val="3B3838"/>
                </a:solidFill>
                <a:latin typeface="Arial"/>
              </a:rPr>
              <a:t>Mayor’s Telstra Innovation Awards 2024 and the associated activities outlined in the School Handbook.</a:t>
            </a:r>
          </a:p>
          <a:p>
            <a:pPr algn="l">
              <a:lnSpc>
                <a:spcPts val="2879"/>
              </a:lnSpc>
            </a:pPr>
            <a:r>
              <a:rPr lang="en-US" sz="2400">
                <a:solidFill>
                  <a:srgbClr val="3B3838"/>
                </a:solidFill>
                <a:latin typeface="Arial"/>
              </a:rPr>
              <a:t>I have read, understood and on behalf of my child, agree to the terms and conditions of </a:t>
            </a:r>
          </a:p>
          <a:p>
            <a:pPr algn="l">
              <a:lnSpc>
                <a:spcPts val="2879"/>
              </a:lnSpc>
            </a:pPr>
            <a:r>
              <a:rPr lang="en-US" sz="2400">
                <a:solidFill>
                  <a:srgbClr val="3B3838"/>
                </a:solidFill>
                <a:latin typeface="Arial"/>
              </a:rPr>
              <a:t>the competition contained in the Mayor’s Telstra Innovation Awards 2024 School Handbook.</a:t>
            </a:r>
          </a:p>
          <a:p>
            <a:pPr algn="l">
              <a:lnSpc>
                <a:spcPts val="1800"/>
              </a:lnSpc>
            </a:pPr>
          </a:p>
          <a:p>
            <a:pPr algn="l">
              <a:lnSpc>
                <a:spcPts val="2592"/>
              </a:lnSpc>
            </a:pPr>
            <a:r>
              <a:rPr lang="en-US" sz="2400">
                <a:solidFill>
                  <a:srgbClr val="3B3838"/>
                </a:solidFill>
                <a:latin typeface="Arial"/>
              </a:rPr>
              <a:t>Parent/Guardian’s name___________________________________</a:t>
            </a:r>
          </a:p>
          <a:p>
            <a:pPr algn="l">
              <a:lnSpc>
                <a:spcPts val="2592"/>
              </a:lnSpc>
            </a:pPr>
            <a:r>
              <a:rPr lang="en-US" sz="2400">
                <a:solidFill>
                  <a:srgbClr val="3B3838"/>
                </a:solidFill>
                <a:latin typeface="Arial"/>
              </a:rPr>
              <a:t> </a:t>
            </a:r>
          </a:p>
          <a:p>
            <a:pPr algn="l">
              <a:lnSpc>
                <a:spcPts val="2592"/>
              </a:lnSpc>
            </a:pPr>
            <a:r>
              <a:rPr lang="en-US" sz="2400">
                <a:solidFill>
                  <a:srgbClr val="3B3838"/>
                </a:solidFill>
                <a:latin typeface="Arial"/>
              </a:rPr>
              <a:t>Date ________________ Signature__________________________</a:t>
            </a:r>
          </a:p>
          <a:p>
            <a:pPr algn="l">
              <a:lnSpc>
                <a:spcPts val="2592"/>
              </a:lnSpc>
            </a:pPr>
          </a:p>
          <a:p>
            <a:pPr algn="l">
              <a:lnSpc>
                <a:spcPts val="1620"/>
              </a:lnSpc>
            </a:pPr>
            <a:r>
              <a:rPr lang="en-US" sz="1500">
                <a:solidFill>
                  <a:srgbClr val="3B3838"/>
                </a:solidFill>
                <a:latin typeface="Arial Bold"/>
              </a:rPr>
              <a:t>INFORMATION COLLECTION NOTICE</a:t>
            </a:r>
          </a:p>
          <a:p>
            <a:pPr algn="l">
              <a:lnSpc>
                <a:spcPts val="1620"/>
              </a:lnSpc>
            </a:pPr>
            <a:r>
              <a:rPr lang="en-US" sz="1500">
                <a:solidFill>
                  <a:srgbClr val="3B3838"/>
                </a:solidFill>
                <a:latin typeface="Arial"/>
              </a:rPr>
              <a:t>Your personal information is being collected by Sunshine Coast Council and Study Sunshine Coast. The provision by you of this information is voluntary as is your child’s participation in the competition. The personal information collected will be used by Sunshine Coast Council and partners in this project to administer the competition in accordance with the terms and conditions contained in the Mayor’s Telstra Innovation Awards 2024 School Handbook. All personal information will be stored securely and except as provided for in those terms and conditions, will not be given to any other person or agency unless participants have given Sunshine Coast Council permission, or the Sunshine Coast Council is authorised or required by law.</a:t>
            </a:r>
          </a:p>
          <a:p>
            <a:pPr algn="l">
              <a:lnSpc>
                <a:spcPts val="2250"/>
              </a:lnSpc>
            </a:pPr>
            <a:r>
              <a:rPr lang="en-US" sz="1500">
                <a:solidFill>
                  <a:srgbClr val="3B3838"/>
                </a:solidFill>
                <a:latin typeface="Arial"/>
              </a:rPr>
              <a:t>The collection, use and disclosure of all personal information will be handled in accordance with the Information Privacy Act 2009 and Sunshine Coast Council privacy policy which is available at: </a:t>
            </a:r>
            <a:r>
              <a:rPr lang="en-US" sz="1500" u="sng">
                <a:solidFill>
                  <a:srgbClr val="3B3838"/>
                </a:solidFill>
                <a:latin typeface="Arial"/>
                <a:hlinkClick r:id="rId3" tooltip="https://www.sunshinecoast.qld.gov.au/council/contact-council/site-help/privacy"/>
              </a:rPr>
              <a:t>https://www.sunshinecoast.qld.gov.au/council/contact-council/site-help/privacy</a:t>
            </a:r>
          </a:p>
          <a:p>
            <a:pPr algn="l">
              <a:lnSpc>
                <a:spcPts val="1620"/>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Parent Consent Form – Team Member 3</a:t>
            </a:r>
          </a:p>
        </p:txBody>
      </p:sp>
      <p:sp>
        <p:nvSpPr>
          <p:cNvPr name="TextBox 4" id="4"/>
          <p:cNvSpPr txBox="true"/>
          <p:nvPr/>
        </p:nvSpPr>
        <p:spPr>
          <a:xfrm rot="0">
            <a:off x="1262296" y="2818419"/>
            <a:ext cx="15962714" cy="4802505"/>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I consent for my child, _________________________________(print) to participate in the </a:t>
            </a:r>
          </a:p>
          <a:p>
            <a:pPr algn="l">
              <a:lnSpc>
                <a:spcPts val="2879"/>
              </a:lnSpc>
            </a:pPr>
            <a:r>
              <a:rPr lang="en-US" sz="2400">
                <a:solidFill>
                  <a:srgbClr val="3B3838"/>
                </a:solidFill>
                <a:latin typeface="Arial"/>
              </a:rPr>
              <a:t>Mayor’s Telstra Innovation Awards 2024 and the associated activities outlined in the School Handbook.</a:t>
            </a:r>
          </a:p>
          <a:p>
            <a:pPr algn="l">
              <a:lnSpc>
                <a:spcPts val="2879"/>
              </a:lnSpc>
            </a:pPr>
            <a:r>
              <a:rPr lang="en-US" sz="2400">
                <a:solidFill>
                  <a:srgbClr val="3B3838"/>
                </a:solidFill>
                <a:latin typeface="Arial"/>
              </a:rPr>
              <a:t>I have read, understood and on behalf of my child, agree to the terms and conditions of </a:t>
            </a:r>
          </a:p>
          <a:p>
            <a:pPr algn="l">
              <a:lnSpc>
                <a:spcPts val="2879"/>
              </a:lnSpc>
            </a:pPr>
            <a:r>
              <a:rPr lang="en-US" sz="2400">
                <a:solidFill>
                  <a:srgbClr val="3B3838"/>
                </a:solidFill>
                <a:latin typeface="Arial"/>
              </a:rPr>
              <a:t>the competition contained in the Mayor’s Telstra Innovation Awards 2024 School Handbook.</a:t>
            </a:r>
          </a:p>
          <a:p>
            <a:pPr algn="l">
              <a:lnSpc>
                <a:spcPts val="1800"/>
              </a:lnSpc>
            </a:pPr>
          </a:p>
          <a:p>
            <a:pPr algn="l">
              <a:lnSpc>
                <a:spcPts val="2592"/>
              </a:lnSpc>
            </a:pPr>
            <a:r>
              <a:rPr lang="en-US" sz="2400">
                <a:solidFill>
                  <a:srgbClr val="3B3838"/>
                </a:solidFill>
                <a:latin typeface="Arial"/>
              </a:rPr>
              <a:t>Parent/Guardian’s name___________________________________</a:t>
            </a:r>
          </a:p>
          <a:p>
            <a:pPr algn="l">
              <a:lnSpc>
                <a:spcPts val="2592"/>
              </a:lnSpc>
            </a:pPr>
            <a:r>
              <a:rPr lang="en-US" sz="2400">
                <a:solidFill>
                  <a:srgbClr val="3B3838"/>
                </a:solidFill>
                <a:latin typeface="Arial"/>
              </a:rPr>
              <a:t> </a:t>
            </a:r>
          </a:p>
          <a:p>
            <a:pPr algn="l">
              <a:lnSpc>
                <a:spcPts val="2592"/>
              </a:lnSpc>
            </a:pPr>
            <a:r>
              <a:rPr lang="en-US" sz="2400">
                <a:solidFill>
                  <a:srgbClr val="3B3838"/>
                </a:solidFill>
                <a:latin typeface="Arial"/>
              </a:rPr>
              <a:t>Date ________________ Signature__________________________</a:t>
            </a:r>
          </a:p>
          <a:p>
            <a:pPr algn="l">
              <a:lnSpc>
                <a:spcPts val="2592"/>
              </a:lnSpc>
            </a:pPr>
          </a:p>
          <a:p>
            <a:pPr algn="l">
              <a:lnSpc>
                <a:spcPts val="1620"/>
              </a:lnSpc>
            </a:pPr>
            <a:r>
              <a:rPr lang="en-US" sz="1500">
                <a:solidFill>
                  <a:srgbClr val="3B3838"/>
                </a:solidFill>
                <a:latin typeface="Arial Bold"/>
              </a:rPr>
              <a:t>INFORMATION COLLECTION NOTICE</a:t>
            </a:r>
          </a:p>
          <a:p>
            <a:pPr algn="l">
              <a:lnSpc>
                <a:spcPts val="1620"/>
              </a:lnSpc>
            </a:pPr>
            <a:r>
              <a:rPr lang="en-US" sz="1500">
                <a:solidFill>
                  <a:srgbClr val="3B3838"/>
                </a:solidFill>
                <a:latin typeface="Arial"/>
              </a:rPr>
              <a:t>Your personal information is being collected by Sunshine Coast Council and Study Sunshine Coast. The provision by you of this information is voluntary as is your child’s participation in the competition. The personal information collected will be used by Sunshine Coast Council and partners in this project to administer the competition in accordance with the terms and conditions contained in the Mayor’s Telstra Innovation Awards 2024 School Handbook. All personal information will be stored securely and except as provided for in those terms and conditions, will not be given to any other person or agency unless participants have given Sunshine Coast Council permission, or the Sunshine Coast Council is authorised or required by law.</a:t>
            </a:r>
          </a:p>
          <a:p>
            <a:pPr algn="l">
              <a:lnSpc>
                <a:spcPts val="2250"/>
              </a:lnSpc>
            </a:pPr>
            <a:r>
              <a:rPr lang="en-US" sz="1500">
                <a:solidFill>
                  <a:srgbClr val="3B3838"/>
                </a:solidFill>
                <a:latin typeface="Arial"/>
              </a:rPr>
              <a:t>The collection, use and disclosure of all personal information will be handled in accordance with the Information Privacy Act 2009 and Sunshine Coast Council privacy policy which is available at: </a:t>
            </a:r>
            <a:r>
              <a:rPr lang="en-US" sz="1500" u="sng">
                <a:solidFill>
                  <a:srgbClr val="3B3838"/>
                </a:solidFill>
                <a:latin typeface="Arial"/>
                <a:hlinkClick r:id="rId3" tooltip="https://www.sunshinecoast.qld.gov.au/council/contact-council/site-help/privacy"/>
              </a:rPr>
              <a:t>https://www.sunshinecoast.qld.gov.au/council/contact-council/site-help/privacy</a:t>
            </a:r>
          </a:p>
          <a:p>
            <a:pPr algn="l">
              <a:lnSpc>
                <a:spcPts val="1620"/>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22277" y="2634946"/>
            <a:ext cx="15009740" cy="5898947"/>
          </a:xfrm>
          <a:prstGeom prst="rect">
            <a:avLst/>
          </a:prstGeom>
        </p:spPr>
        <p:txBody>
          <a:bodyPr anchor="t" rtlCol="false" tIns="0" lIns="0" bIns="0" rIns="0">
            <a:spAutoFit/>
          </a:bodyPr>
          <a:lstStyle/>
          <a:p>
            <a:pPr algn="l">
              <a:lnSpc>
                <a:spcPts val="3081"/>
              </a:lnSpc>
            </a:pPr>
            <a:r>
              <a:rPr lang="en-US" sz="2400">
                <a:solidFill>
                  <a:srgbClr val="3B3838"/>
                </a:solidFill>
                <a:latin typeface="Arial"/>
              </a:rPr>
              <a:t>Once you have completed all questions, </a:t>
            </a:r>
            <a:r>
              <a:rPr lang="en-US" sz="2400" u="sng">
                <a:solidFill>
                  <a:srgbClr val="3B3838"/>
                </a:solidFill>
                <a:latin typeface="Arial Italics"/>
              </a:rPr>
              <a:t>along with the signed parental consent form for every team member,</a:t>
            </a:r>
            <a:r>
              <a:rPr lang="en-US" sz="2400">
                <a:solidFill>
                  <a:srgbClr val="3B3838"/>
                </a:solidFill>
                <a:latin typeface="Arial Italics"/>
              </a:rPr>
              <a:t> </a:t>
            </a:r>
            <a:r>
              <a:rPr lang="en-US" sz="2400">
                <a:solidFill>
                  <a:srgbClr val="3B3838"/>
                </a:solidFill>
                <a:latin typeface="Arial"/>
              </a:rPr>
              <a:t>please submit your entry no later than by:</a:t>
            </a:r>
          </a:p>
          <a:p>
            <a:pPr algn="l">
              <a:lnSpc>
                <a:spcPts val="3081"/>
              </a:lnSpc>
            </a:pPr>
          </a:p>
          <a:p>
            <a:pPr algn="ctr">
              <a:lnSpc>
                <a:spcPts val="3081"/>
              </a:lnSpc>
            </a:pPr>
            <a:r>
              <a:rPr lang="en-US" sz="2400">
                <a:solidFill>
                  <a:srgbClr val="009D93"/>
                </a:solidFill>
                <a:latin typeface="Arial Bold"/>
              </a:rPr>
              <a:t>Wednesday 17ᵗʰ April 2024 by 11:59pm</a:t>
            </a:r>
          </a:p>
          <a:p>
            <a:pPr algn="l">
              <a:lnSpc>
                <a:spcPts val="3081"/>
              </a:lnSpc>
            </a:pPr>
          </a:p>
          <a:p>
            <a:pPr algn="l">
              <a:lnSpc>
                <a:spcPts val="3081"/>
              </a:lnSpc>
            </a:pPr>
            <a:r>
              <a:rPr lang="en-US" sz="2400">
                <a:solidFill>
                  <a:srgbClr val="3B3838"/>
                </a:solidFill>
                <a:latin typeface="Arial"/>
              </a:rPr>
              <a:t>Please email to: </a:t>
            </a:r>
            <a:r>
              <a:rPr lang="en-US" sz="2400" u="sng">
                <a:solidFill>
                  <a:srgbClr val="0563C1"/>
                </a:solidFill>
                <a:latin typeface="Arial"/>
                <a:hlinkClick r:id="rId3" tooltip="mailto:shannara@studysunshinecoast.com.au"/>
              </a:rPr>
              <a:t>shannara@studysunshinecoast.com.au</a:t>
            </a:r>
            <a:r>
              <a:rPr lang="en-US" sz="2400">
                <a:solidFill>
                  <a:srgbClr val="0563C1"/>
                </a:solidFill>
                <a:latin typeface="Arial"/>
              </a:rPr>
              <a:t> </a:t>
            </a:r>
          </a:p>
          <a:p>
            <a:pPr algn="l">
              <a:lnSpc>
                <a:spcPts val="3081"/>
              </a:lnSpc>
            </a:pPr>
          </a:p>
          <a:p>
            <a:pPr algn="l">
              <a:lnSpc>
                <a:spcPts val="3081"/>
              </a:lnSpc>
            </a:pPr>
            <a:r>
              <a:rPr lang="en-US" sz="2400">
                <a:solidFill>
                  <a:srgbClr val="3B3838"/>
                </a:solidFill>
                <a:latin typeface="Arial"/>
              </a:rPr>
              <a:t>By submitting your entry you confirm that all details submitted are true and you can commit to attending all of the dates listed below should you become a finalist:</a:t>
            </a:r>
          </a:p>
          <a:p>
            <a:pPr algn="l">
              <a:lnSpc>
                <a:spcPts val="3081"/>
              </a:lnSpc>
            </a:pPr>
            <a:r>
              <a:rPr lang="en-US" sz="2400">
                <a:solidFill>
                  <a:srgbClr val="3B3838"/>
                </a:solidFill>
                <a:latin typeface="Arial Bold"/>
              </a:rPr>
              <a:t>Mentoring Sessions         </a:t>
            </a:r>
            <a:r>
              <a:rPr lang="en-US" sz="2400">
                <a:solidFill>
                  <a:srgbClr val="3B3838"/>
                </a:solidFill>
                <a:latin typeface="Arial"/>
              </a:rPr>
              <a:t>4pm - 7pm</a:t>
            </a:r>
            <a:r>
              <a:rPr lang="en-US" sz="2400">
                <a:solidFill>
                  <a:srgbClr val="3B3838"/>
                </a:solidFill>
                <a:latin typeface="Arial Bold"/>
              </a:rPr>
              <a:t> | </a:t>
            </a:r>
            <a:r>
              <a:rPr lang="en-US" sz="2400">
                <a:solidFill>
                  <a:srgbClr val="3B3838"/>
                </a:solidFill>
                <a:latin typeface="Arial"/>
              </a:rPr>
              <a:t>Wednesday 1   May 2024 and Wednesday 15ᵗʰ May 2024 </a:t>
            </a:r>
          </a:p>
          <a:p>
            <a:pPr algn="l">
              <a:lnSpc>
                <a:spcPts val="3081"/>
              </a:lnSpc>
            </a:pPr>
            <a:r>
              <a:rPr lang="en-US" sz="2400">
                <a:solidFill>
                  <a:srgbClr val="3B3838"/>
                </a:solidFill>
                <a:latin typeface="Arial Bold"/>
              </a:rPr>
              <a:t>Phase 2 Entries   </a:t>
            </a:r>
            <a:r>
              <a:rPr lang="en-US" sz="2400">
                <a:solidFill>
                  <a:srgbClr val="3B3838"/>
                </a:solidFill>
                <a:latin typeface="Arial"/>
              </a:rPr>
              <a:t>              Due by Wednesday 5ᵗʰ June 2024</a:t>
            </a:r>
          </a:p>
          <a:p>
            <a:pPr algn="l">
              <a:lnSpc>
                <a:spcPts val="3081"/>
              </a:lnSpc>
            </a:pPr>
            <a:r>
              <a:rPr lang="en-US" sz="2400">
                <a:solidFill>
                  <a:srgbClr val="3B3838"/>
                </a:solidFill>
                <a:latin typeface="Arial Bold"/>
              </a:rPr>
              <a:t>Awards &amp; Pitch Night      </a:t>
            </a:r>
            <a:r>
              <a:rPr lang="en-US" sz="2400">
                <a:solidFill>
                  <a:srgbClr val="3B3838"/>
                </a:solidFill>
                <a:latin typeface="Arial"/>
              </a:rPr>
              <a:t> 4.30pm - 7.30pm | Thursday 20ᵗʰ June 2024 </a:t>
            </a:r>
          </a:p>
          <a:p>
            <a:pPr algn="l">
              <a:lnSpc>
                <a:spcPts val="3081"/>
              </a:lnSpc>
            </a:pPr>
          </a:p>
          <a:p>
            <a:pPr algn="l">
              <a:lnSpc>
                <a:spcPts val="3081"/>
              </a:lnSpc>
            </a:pPr>
            <a:r>
              <a:rPr lang="en-US" sz="2400">
                <a:solidFill>
                  <a:srgbClr val="000000"/>
                </a:solidFill>
                <a:latin typeface="Arial"/>
              </a:rPr>
              <a:t>For more information go to - </a:t>
            </a:r>
            <a:r>
              <a:rPr lang="en-US" sz="2400" u="sng">
                <a:solidFill>
                  <a:srgbClr val="0563C1"/>
                </a:solidFill>
                <a:latin typeface="Arial"/>
                <a:hlinkClick r:id="rId4" tooltip="http://www.studysunshinecoast.com.au/mtia2024"/>
              </a:rPr>
              <a:t>studysunshinecoast.com.au/mtia2024/</a:t>
            </a:r>
          </a:p>
          <a:p>
            <a:pPr algn="l">
              <a:lnSpc>
                <a:spcPts val="3081"/>
              </a:lnSpc>
            </a:pPr>
          </a:p>
        </p:txBody>
      </p:sp>
      <p:sp>
        <p:nvSpPr>
          <p:cNvPr name="TextBox 4" id="4"/>
          <p:cNvSpPr txBox="true"/>
          <p:nvPr/>
        </p:nvSpPr>
        <p:spPr>
          <a:xfrm rot="0">
            <a:off x="1122278" y="1511646"/>
            <a:ext cx="13916745" cy="658653"/>
          </a:xfrm>
          <a:prstGeom prst="rect">
            <a:avLst/>
          </a:prstGeom>
        </p:spPr>
        <p:txBody>
          <a:bodyPr anchor="t" rtlCol="false" tIns="0" lIns="0" bIns="0" rIns="0">
            <a:spAutoFit/>
          </a:bodyPr>
          <a:lstStyle/>
          <a:p>
            <a:pPr algn="l">
              <a:lnSpc>
                <a:spcPts val="5832"/>
              </a:lnSpc>
            </a:pPr>
            <a:r>
              <a:rPr lang="en-US" sz="5400">
                <a:solidFill>
                  <a:srgbClr val="0E4978"/>
                </a:solidFill>
                <a:latin typeface="Arial Bold"/>
              </a:rPr>
              <a:t>Submission</a:t>
            </a:r>
          </a:p>
        </p:txBody>
      </p:sp>
      <p:sp>
        <p:nvSpPr>
          <p:cNvPr name="TextBox 5" id="5"/>
          <p:cNvSpPr txBox="true"/>
          <p:nvPr/>
        </p:nvSpPr>
        <p:spPr>
          <a:xfrm rot="0">
            <a:off x="8328300" y="6146614"/>
            <a:ext cx="165795" cy="264160"/>
          </a:xfrm>
          <a:prstGeom prst="rect">
            <a:avLst/>
          </a:prstGeom>
        </p:spPr>
        <p:txBody>
          <a:bodyPr anchor="t" rtlCol="false" tIns="0" lIns="0" bIns="0" rIns="0">
            <a:spAutoFit/>
          </a:bodyPr>
          <a:lstStyle/>
          <a:p>
            <a:pPr algn="ctr">
              <a:lnSpc>
                <a:spcPts val="2239"/>
              </a:lnSpc>
            </a:pPr>
            <a:r>
              <a:rPr lang="en-US" sz="1599">
                <a:solidFill>
                  <a:srgbClr val="000000"/>
                </a:solidFill>
                <a:latin typeface="Titillium Web"/>
              </a:rPr>
              <a:t>st</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575"/>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348020" y="1267159"/>
            <a:ext cx="12289857" cy="1425702"/>
          </a:xfrm>
          <a:prstGeom prst="rect">
            <a:avLst/>
          </a:prstGeom>
        </p:spPr>
        <p:txBody>
          <a:bodyPr anchor="t" rtlCol="false" tIns="0" lIns="0" bIns="0" rIns="0">
            <a:spAutoFit/>
          </a:bodyPr>
          <a:lstStyle/>
          <a:p>
            <a:pPr algn="l">
              <a:lnSpc>
                <a:spcPts val="5184"/>
              </a:lnSpc>
            </a:pPr>
            <a:r>
              <a:rPr lang="en-US" sz="4800">
                <a:solidFill>
                  <a:srgbClr val="0E4978"/>
                </a:solidFill>
                <a:latin typeface="Arial Bold"/>
              </a:rPr>
              <a:t>2024 Mayor’s Telstra Innovation Awards</a:t>
            </a:r>
          </a:p>
          <a:p>
            <a:pPr algn="l">
              <a:lnSpc>
                <a:spcPts val="5184"/>
              </a:lnSpc>
            </a:pPr>
          </a:p>
        </p:txBody>
      </p:sp>
      <p:sp>
        <p:nvSpPr>
          <p:cNvPr name="TextBox 4" id="4"/>
          <p:cNvSpPr txBox="true"/>
          <p:nvPr/>
        </p:nvSpPr>
        <p:spPr>
          <a:xfrm rot="0">
            <a:off x="1348020" y="2333625"/>
            <a:ext cx="13412397" cy="6924675"/>
          </a:xfrm>
          <a:prstGeom prst="rect">
            <a:avLst/>
          </a:prstGeom>
        </p:spPr>
        <p:txBody>
          <a:bodyPr anchor="t" rtlCol="false" tIns="0" lIns="0" bIns="0" rIns="0">
            <a:spAutoFit/>
          </a:bodyPr>
          <a:lstStyle/>
          <a:p>
            <a:pPr algn="l">
              <a:lnSpc>
                <a:spcPts val="2879"/>
              </a:lnSpc>
            </a:pPr>
            <a:r>
              <a:rPr lang="en-US" sz="2400">
                <a:solidFill>
                  <a:srgbClr val="3B3838"/>
                </a:solidFill>
                <a:latin typeface="Arial"/>
              </a:rPr>
              <a:t>Sunshine Coast Council is proud to partner with Telstra and Study Sunshine Coast to deliver the Mayor’s Telstra Innovation Awards 2024. The 2024 MTIA are open to all year 9 to 12 high school students within the Sunshine Coast Council local government area. Students can work in teams of up to three students and have the opportunity to create, innovate and collaborate by bringing their creative idea or business solution to life. There will be over $10,000 in prizes to share in including a personal mentor start-up incubator experience! Plus finalist teams have the opportunity to work with industry mentors and experts to further develop their idea and critical thinking.</a:t>
            </a:r>
          </a:p>
          <a:p>
            <a:pPr algn="l">
              <a:lnSpc>
                <a:spcPts val="2879"/>
              </a:lnSpc>
            </a:pPr>
          </a:p>
          <a:p>
            <a:pPr algn="l">
              <a:lnSpc>
                <a:spcPts val="2879"/>
              </a:lnSpc>
            </a:pPr>
            <a:r>
              <a:rPr lang="en-US" sz="2400">
                <a:solidFill>
                  <a:srgbClr val="009D93"/>
                </a:solidFill>
                <a:latin typeface="Arial Italics"/>
              </a:rPr>
              <a:t>“For students with a new idea wishing to learn about business creation and innovation, the Mayor's Telstra Innovation Awards is the perfect place to meet well-connected people willing to help you. The best part of the MTIA was learning about the processes of design and business while having mentors to guide and answer questions. The MTIA helped me confirm that I want to study in a field that allows me to help, think of, and design innovative solutions to problems.” </a:t>
            </a:r>
          </a:p>
          <a:p>
            <a:pPr algn="l">
              <a:lnSpc>
                <a:spcPts val="2879"/>
              </a:lnSpc>
            </a:pPr>
            <a:r>
              <a:rPr lang="en-US" sz="2400">
                <a:solidFill>
                  <a:srgbClr val="009D93"/>
                </a:solidFill>
                <a:latin typeface="Arial Bold Italics"/>
              </a:rPr>
              <a:t>Charlie Bidgood | SolBot, 2023 Runner Up </a:t>
            </a:r>
          </a:p>
          <a:p>
            <a:pPr algn="l">
              <a:lnSpc>
                <a:spcPts val="2879"/>
              </a:lnSpc>
            </a:pPr>
          </a:p>
          <a:p>
            <a:pPr algn="l">
              <a:lnSpc>
                <a:spcPts val="2879"/>
              </a:lnSpc>
            </a:pPr>
            <a:r>
              <a:rPr lang="en-US" sz="2400">
                <a:solidFill>
                  <a:srgbClr val="3B3838"/>
                </a:solidFill>
                <a:latin typeface="Arial"/>
              </a:rPr>
              <a:t>For more information about the 2024 MTIA including entry criteria, key dates and critical information, please read the </a:t>
            </a:r>
            <a:r>
              <a:rPr lang="en-US" sz="2400">
                <a:solidFill>
                  <a:srgbClr val="3B3838"/>
                </a:solidFill>
                <a:latin typeface="Arial Bold"/>
              </a:rPr>
              <a:t>Student Handbook</a:t>
            </a:r>
            <a:r>
              <a:rPr lang="en-US" sz="2400">
                <a:solidFill>
                  <a:srgbClr val="3B3838"/>
                </a:solidFill>
                <a:latin typeface="Arial"/>
              </a:rPr>
              <a:t>. This document provides student teams with further details about the team entry form and guidelines. </a:t>
            </a:r>
          </a:p>
          <a:p>
            <a:pPr algn="l">
              <a:lnSpc>
                <a:spcPts val="287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4689"/>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descr="Text  Description automatically generated with low confidence"/>
          <p:cNvSpPr/>
          <p:nvPr/>
        </p:nvSpPr>
        <p:spPr>
          <a:xfrm flipH="false" flipV="false" rot="0">
            <a:off x="1122277" y="7758027"/>
            <a:ext cx="9456270" cy="1500273"/>
          </a:xfrm>
          <a:custGeom>
            <a:avLst/>
            <a:gdLst/>
            <a:ahLst/>
            <a:cxnLst/>
            <a:rect r="r" b="b" t="t" l="l"/>
            <a:pathLst>
              <a:path h="1500273" w="9456270">
                <a:moveTo>
                  <a:pt x="0" y="0"/>
                </a:moveTo>
                <a:lnTo>
                  <a:pt x="9456271" y="0"/>
                </a:lnTo>
                <a:lnTo>
                  <a:pt x="9456271" y="1500273"/>
                </a:lnTo>
                <a:lnTo>
                  <a:pt x="0" y="1500273"/>
                </a:lnTo>
                <a:lnTo>
                  <a:pt x="0" y="0"/>
                </a:lnTo>
                <a:close/>
              </a:path>
            </a:pathLst>
          </a:custGeom>
          <a:blipFill>
            <a:blip r:embed="rId3"/>
            <a:stretch>
              <a:fillRect l="0" t="-385" r="0" b="-385"/>
            </a:stretch>
          </a:blipFill>
        </p:spPr>
      </p:sp>
      <p:grpSp>
        <p:nvGrpSpPr>
          <p:cNvPr name="Group 4" id="4"/>
          <p:cNvGrpSpPr/>
          <p:nvPr/>
        </p:nvGrpSpPr>
        <p:grpSpPr>
          <a:xfrm rot="0">
            <a:off x="1122276" y="1260073"/>
            <a:ext cx="15245484" cy="7998227"/>
            <a:chOff x="0" y="0"/>
            <a:chExt cx="20327312" cy="10664303"/>
          </a:xfrm>
        </p:grpSpPr>
        <p:sp>
          <p:nvSpPr>
            <p:cNvPr name="TextBox 5" id="5"/>
            <p:cNvSpPr txBox="true"/>
            <p:nvPr/>
          </p:nvSpPr>
          <p:spPr>
            <a:xfrm rot="0">
              <a:off x="0" y="1891496"/>
              <a:ext cx="20327312" cy="6379351"/>
            </a:xfrm>
            <a:prstGeom prst="rect">
              <a:avLst/>
            </a:prstGeom>
          </p:spPr>
          <p:txBody>
            <a:bodyPr anchor="t" rtlCol="false" tIns="0" lIns="0" bIns="0" rIns="0">
              <a:spAutoFit/>
            </a:bodyPr>
            <a:lstStyle/>
            <a:p>
              <a:pPr algn="l">
                <a:lnSpc>
                  <a:spcPts val="2879"/>
                </a:lnSpc>
              </a:pPr>
              <a:r>
                <a:rPr lang="en-US" sz="2400">
                  <a:solidFill>
                    <a:srgbClr val="3B3838"/>
                  </a:solidFill>
                  <a:latin typeface="Arial Bold"/>
                </a:rPr>
                <a:t>Phase 1 Entries</a:t>
              </a:r>
            </a:p>
            <a:p>
              <a:pPr algn="l">
                <a:lnSpc>
                  <a:spcPts val="2879"/>
                </a:lnSpc>
              </a:pPr>
              <a:r>
                <a:rPr lang="en-US" sz="2400">
                  <a:solidFill>
                    <a:srgbClr val="3B3838"/>
                  </a:solidFill>
                  <a:latin typeface="Arial"/>
                </a:rPr>
                <a:t>Phase 1 is about student teams coming up with an innovative idea, creative concept or business solution or further developing an existing idea of concept. There is no restrictions on topics or themes.</a:t>
              </a:r>
            </a:p>
            <a:p>
              <a:pPr algn="l">
                <a:lnSpc>
                  <a:spcPts val="2879"/>
                </a:lnSpc>
              </a:pPr>
              <a:r>
                <a:rPr lang="en-US" sz="2400">
                  <a:solidFill>
                    <a:srgbClr val="3B3838"/>
                  </a:solidFill>
                  <a:latin typeface="Arial"/>
                </a:rPr>
                <a:t>This year we have provided an “Ideas Guide” with some potential entry themes if student teams are stuck for ideas or would like to pick a topic relevant to the local Sunshine Coast region.</a:t>
              </a:r>
            </a:p>
            <a:p>
              <a:pPr algn="l">
                <a:lnSpc>
                  <a:spcPts val="2879"/>
                </a:lnSpc>
              </a:pPr>
            </a:p>
            <a:p>
              <a:pPr algn="l">
                <a:lnSpc>
                  <a:spcPts val="2879"/>
                </a:lnSpc>
              </a:pPr>
              <a:r>
                <a:rPr lang="en-US" sz="2400">
                  <a:solidFill>
                    <a:srgbClr val="3B3838"/>
                  </a:solidFill>
                  <a:latin typeface="Arial Bold"/>
                </a:rPr>
                <a:t>Ideas Guide</a:t>
              </a:r>
            </a:p>
            <a:p>
              <a:pPr algn="l">
                <a:lnSpc>
                  <a:spcPts val="2879"/>
                </a:lnSpc>
              </a:pPr>
              <a:r>
                <a:rPr lang="en-US" sz="2400">
                  <a:solidFill>
                    <a:srgbClr val="3B3838"/>
                  </a:solidFill>
                  <a:latin typeface="Arial"/>
                </a:rPr>
                <a:t>In the following pages we have listed details about Sustainable Development Goals (SDGs) that relate to the Sunshine Coast region as part of the Sunshine Coast Council’s </a:t>
              </a:r>
              <a:r>
                <a:rPr lang="en-US" sz="2400">
                  <a:solidFill>
                    <a:srgbClr val="3F3F3F"/>
                  </a:solidFill>
                  <a:latin typeface="Arial"/>
                </a:rPr>
                <a:t>Regional Economic Development Strategy</a:t>
              </a:r>
              <a:r>
                <a:rPr lang="en-US" sz="2400">
                  <a:solidFill>
                    <a:srgbClr val="3B3838"/>
                  </a:solidFill>
                  <a:latin typeface="Arial"/>
                </a:rPr>
                <a:t> plan and are also a focus of the local business community. Student teams can use these as a guide to help you refine your innovative idea, creative concept or business solution or you can use your own topic. </a:t>
              </a:r>
            </a:p>
            <a:p>
              <a:pPr algn="l">
                <a:lnSpc>
                  <a:spcPts val="2879"/>
                </a:lnSpc>
              </a:pPr>
            </a:p>
          </p:txBody>
        </p:sp>
        <p:grpSp>
          <p:nvGrpSpPr>
            <p:cNvPr name="Group 6" id="6"/>
            <p:cNvGrpSpPr/>
            <p:nvPr/>
          </p:nvGrpSpPr>
          <p:grpSpPr>
            <a:xfrm rot="0">
              <a:off x="12860118" y="8663939"/>
              <a:ext cx="2995498" cy="2000364"/>
              <a:chOff x="0" y="0"/>
              <a:chExt cx="591703" cy="395134"/>
            </a:xfrm>
          </p:grpSpPr>
          <p:sp>
            <p:nvSpPr>
              <p:cNvPr name="Freeform 7" id="7"/>
              <p:cNvSpPr/>
              <p:nvPr/>
            </p:nvSpPr>
            <p:spPr>
              <a:xfrm flipH="false" flipV="false" rot="0">
                <a:off x="0" y="0"/>
                <a:ext cx="591703" cy="395134"/>
              </a:xfrm>
              <a:custGeom>
                <a:avLst/>
                <a:gdLst/>
                <a:ahLst/>
                <a:cxnLst/>
                <a:rect r="r" b="b" t="t" l="l"/>
                <a:pathLst>
                  <a:path h="395134" w="591703">
                    <a:moveTo>
                      <a:pt x="0" y="0"/>
                    </a:moveTo>
                    <a:lnTo>
                      <a:pt x="591703" y="0"/>
                    </a:lnTo>
                    <a:lnTo>
                      <a:pt x="591703" y="395134"/>
                    </a:lnTo>
                    <a:lnTo>
                      <a:pt x="0" y="395134"/>
                    </a:lnTo>
                    <a:close/>
                  </a:path>
                </a:pathLst>
              </a:custGeom>
              <a:solidFill>
                <a:srgbClr val="FCD644"/>
              </a:solidFill>
            </p:spPr>
          </p:sp>
          <p:sp>
            <p:nvSpPr>
              <p:cNvPr name="TextBox 8" id="8"/>
              <p:cNvSpPr txBox="true"/>
              <p:nvPr/>
            </p:nvSpPr>
            <p:spPr>
              <a:xfrm>
                <a:off x="0" y="-47625"/>
                <a:ext cx="591703" cy="442759"/>
              </a:xfrm>
              <a:prstGeom prst="rect">
                <a:avLst/>
              </a:prstGeom>
            </p:spPr>
            <p:txBody>
              <a:bodyPr anchor="ctr" rtlCol="false" tIns="50800" lIns="50800" bIns="50800" rIns="50800"/>
              <a:lstStyle/>
              <a:p>
                <a:pPr algn="ctr">
                  <a:lnSpc>
                    <a:spcPts val="2879"/>
                  </a:lnSpc>
                </a:pPr>
              </a:p>
            </p:txBody>
          </p:sp>
        </p:grpSp>
        <p:sp>
          <p:nvSpPr>
            <p:cNvPr name="TextBox 9" id="9"/>
            <p:cNvSpPr txBox="true"/>
            <p:nvPr/>
          </p:nvSpPr>
          <p:spPr>
            <a:xfrm rot="0">
              <a:off x="2" y="-38100"/>
              <a:ext cx="14876160" cy="1097280"/>
            </a:xfrm>
            <a:prstGeom prst="rect">
              <a:avLst/>
            </a:prstGeom>
          </p:spPr>
          <p:txBody>
            <a:bodyPr anchor="t" rtlCol="false" tIns="0" lIns="0" bIns="0" rIns="0">
              <a:spAutoFit/>
            </a:bodyPr>
            <a:lstStyle/>
            <a:p>
              <a:pPr algn="l">
                <a:lnSpc>
                  <a:spcPts val="5670"/>
                </a:lnSpc>
              </a:pPr>
              <a:r>
                <a:rPr lang="en-US" sz="5250">
                  <a:solidFill>
                    <a:srgbClr val="004778"/>
                  </a:solidFill>
                  <a:latin typeface="Arial Bold"/>
                </a:rPr>
                <a:t>Entry Guidelines</a:t>
              </a:r>
            </a:p>
          </p:txBody>
        </p:sp>
        <p:sp>
          <p:nvSpPr>
            <p:cNvPr name="Freeform 10" id="10"/>
            <p:cNvSpPr/>
            <p:nvPr/>
          </p:nvSpPr>
          <p:spPr>
            <a:xfrm flipH="false" flipV="false" rot="0">
              <a:off x="14521388" y="9405325"/>
              <a:ext cx="1069719" cy="1131978"/>
            </a:xfrm>
            <a:custGeom>
              <a:avLst/>
              <a:gdLst/>
              <a:ahLst/>
              <a:cxnLst/>
              <a:rect r="r" b="b" t="t" l="l"/>
              <a:pathLst>
                <a:path h="1131978" w="1069719">
                  <a:moveTo>
                    <a:pt x="0" y="0"/>
                  </a:moveTo>
                  <a:lnTo>
                    <a:pt x="1069719" y="0"/>
                  </a:lnTo>
                  <a:lnTo>
                    <a:pt x="1069719" y="1131978"/>
                  </a:lnTo>
                  <a:lnTo>
                    <a:pt x="0" y="113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3126562" y="8947840"/>
              <a:ext cx="1024136" cy="664633"/>
            </a:xfrm>
            <a:prstGeom prst="rect">
              <a:avLst/>
            </a:prstGeom>
          </p:spPr>
          <p:txBody>
            <a:bodyPr anchor="t" rtlCol="false" tIns="0" lIns="0" bIns="0" rIns="0">
              <a:spAutoFit/>
            </a:bodyPr>
            <a:lstStyle/>
            <a:p>
              <a:pPr algn="just">
                <a:lnSpc>
                  <a:spcPts val="1924"/>
                </a:lnSpc>
              </a:pPr>
              <a:r>
                <a:rPr lang="en-US" sz="1749" spc="208">
                  <a:solidFill>
                    <a:srgbClr val="FFFFFF"/>
                  </a:solidFill>
                  <a:latin typeface="Dense"/>
                </a:rPr>
                <a:t>BUSINESS</a:t>
              </a:r>
            </a:p>
            <a:p>
              <a:pPr algn="just">
                <a:lnSpc>
                  <a:spcPts val="1924"/>
                </a:lnSpc>
              </a:pPr>
              <a:r>
                <a:rPr lang="en-US" sz="1749" spc="208">
                  <a:solidFill>
                    <a:srgbClr val="FFFFFF"/>
                  </a:solidFill>
                  <a:latin typeface="Dense"/>
                </a:rPr>
                <a:t>IDEA</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200150" y="1780240"/>
            <a:ext cx="800100" cy="800100"/>
          </a:xfrm>
          <a:custGeom>
            <a:avLst/>
            <a:gdLst/>
            <a:ahLst/>
            <a:cxnLst/>
            <a:rect r="r" b="b" t="t" l="l"/>
            <a:pathLst>
              <a:path h="800100" w="800100">
                <a:moveTo>
                  <a:pt x="0" y="0"/>
                </a:moveTo>
                <a:lnTo>
                  <a:pt x="800100" y="0"/>
                </a:lnTo>
                <a:lnTo>
                  <a:pt x="800100" y="800100"/>
                </a:lnTo>
                <a:lnTo>
                  <a:pt x="0" y="800100"/>
                </a:lnTo>
                <a:lnTo>
                  <a:pt x="0" y="0"/>
                </a:lnTo>
                <a:close/>
              </a:path>
            </a:pathLst>
          </a:custGeom>
          <a:blipFill>
            <a:blip r:embed="rId3"/>
            <a:stretch>
              <a:fillRect l="0" t="0" r="0" b="0"/>
            </a:stretch>
          </a:blipFill>
        </p:spPr>
      </p:sp>
      <p:sp>
        <p:nvSpPr>
          <p:cNvPr name="Freeform 4" id="4"/>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stretch>
              <a:fillRect l="0" t="0" r="0" b="0"/>
            </a:stretch>
          </a:blipFill>
        </p:spPr>
      </p:sp>
      <p:sp>
        <p:nvSpPr>
          <p:cNvPr name="TextBox 5" id="5"/>
          <p:cNvSpPr txBox="true"/>
          <p:nvPr/>
        </p:nvSpPr>
        <p:spPr>
          <a:xfrm rot="0">
            <a:off x="1200150" y="2743663"/>
            <a:ext cx="15224052" cy="3165272"/>
          </a:xfrm>
          <a:prstGeom prst="rect">
            <a:avLst/>
          </a:prstGeom>
        </p:spPr>
        <p:txBody>
          <a:bodyPr anchor="t" rtlCol="false" tIns="0" lIns="0" bIns="0" rIns="0">
            <a:spAutoFit/>
          </a:bodyPr>
          <a:lstStyle/>
          <a:p>
            <a:pPr algn="l">
              <a:lnSpc>
                <a:spcPts val="3081"/>
              </a:lnSpc>
            </a:pPr>
            <a:r>
              <a:rPr lang="en-US" sz="2400" spc="-88">
                <a:solidFill>
                  <a:srgbClr val="3B3838"/>
                </a:solidFill>
                <a:latin typeface="Arial Italics"/>
              </a:rPr>
              <a:t>SDG meaning: Build resilient infrastructure, promote inclusive and​ sustainable industrialization and foster innovation</a:t>
            </a:r>
          </a:p>
          <a:p>
            <a:pPr algn="l">
              <a:lnSpc>
                <a:spcPts val="3081"/>
              </a:lnSpc>
            </a:pPr>
          </a:p>
          <a:p>
            <a:pPr algn="l">
              <a:lnSpc>
                <a:spcPts val="3081"/>
              </a:lnSpc>
            </a:pPr>
            <a:r>
              <a:rPr lang="en-US" sz="2400" spc="-90">
                <a:solidFill>
                  <a:srgbClr val="3B3838"/>
                </a:solidFill>
                <a:latin typeface="Arial Bold"/>
              </a:rPr>
              <a:t>Suggested topics: </a:t>
            </a:r>
          </a:p>
          <a:p>
            <a:pPr algn="l" marL="434340" indent="-217170" lvl="1">
              <a:lnSpc>
                <a:spcPts val="3081"/>
              </a:lnSpc>
              <a:buFont typeface="Arial"/>
              <a:buChar char="•"/>
            </a:pPr>
            <a:r>
              <a:rPr lang="en-US" sz="2400" spc="-90">
                <a:solidFill>
                  <a:srgbClr val="3B3838"/>
                </a:solidFill>
                <a:latin typeface="Arial"/>
              </a:rPr>
              <a:t>What business ideas, creative solutions and/or technology can leverage the underwater high speed internet cable – fastest internet from Australia to Asia here in Maroochydore</a:t>
            </a:r>
          </a:p>
          <a:p>
            <a:pPr algn="l" marL="434340" indent="-217170" lvl="1">
              <a:lnSpc>
                <a:spcPts val="3081"/>
              </a:lnSpc>
              <a:buFont typeface="Arial"/>
              <a:buChar char="•"/>
            </a:pPr>
            <a:r>
              <a:rPr lang="en-US" sz="2400" spc="-90">
                <a:solidFill>
                  <a:srgbClr val="3B3838"/>
                </a:solidFill>
                <a:latin typeface="Arial"/>
              </a:rPr>
              <a:t>Business ideas around accessibility infrastructure</a:t>
            </a:r>
          </a:p>
          <a:p>
            <a:pPr algn="l" marL="434340" indent="-217170" lvl="1">
              <a:lnSpc>
                <a:spcPts val="3081"/>
              </a:lnSpc>
              <a:buFont typeface="Arial"/>
              <a:buChar char="•"/>
            </a:pPr>
            <a:r>
              <a:rPr lang="en-US" sz="2400" spc="-90">
                <a:solidFill>
                  <a:srgbClr val="3B3838"/>
                </a:solidFill>
                <a:latin typeface="Arial"/>
              </a:rPr>
              <a:t>Ideas around transport solutions and mobility </a:t>
            </a:r>
            <a:r>
              <a:rPr lang="en-US" sz="2400" spc="-90">
                <a:solidFill>
                  <a:srgbClr val="3B3838"/>
                </a:solidFill>
                <a:latin typeface="Arial Italics"/>
              </a:rPr>
              <a:t> </a:t>
            </a:r>
          </a:p>
          <a:p>
            <a:pPr algn="l" marL="434340" indent="-217170" lvl="1">
              <a:lnSpc>
                <a:spcPts val="3081"/>
              </a:lnSpc>
            </a:pPr>
          </a:p>
        </p:txBody>
      </p:sp>
      <p:sp>
        <p:nvSpPr>
          <p:cNvPr name="TextBox 6" id="6"/>
          <p:cNvSpPr txBox="true"/>
          <p:nvPr/>
        </p:nvSpPr>
        <p:spPr>
          <a:xfrm rot="0">
            <a:off x="2322429" y="1972884"/>
            <a:ext cx="11157120" cy="483870"/>
          </a:xfrm>
          <a:prstGeom prst="rect">
            <a:avLst/>
          </a:prstGeom>
        </p:spPr>
        <p:txBody>
          <a:bodyPr anchor="t" rtlCol="false" tIns="0" lIns="0" bIns="0" rIns="0">
            <a:spAutoFit/>
          </a:bodyPr>
          <a:lstStyle/>
          <a:p>
            <a:pPr algn="l">
              <a:lnSpc>
                <a:spcPts val="3240"/>
              </a:lnSpc>
            </a:pPr>
            <a:r>
              <a:rPr lang="en-US" sz="3000">
                <a:solidFill>
                  <a:srgbClr val="DD6616"/>
                </a:solidFill>
                <a:latin typeface="Arial Bold"/>
              </a:rPr>
              <a:t>Industry, Innovation and Infrastructure</a:t>
            </a:r>
          </a:p>
        </p:txBody>
      </p:sp>
      <p:sp>
        <p:nvSpPr>
          <p:cNvPr name="Freeform 7" id="7"/>
          <p:cNvSpPr/>
          <p:nvPr/>
        </p:nvSpPr>
        <p:spPr>
          <a:xfrm flipH="false" flipV="false" rot="0">
            <a:off x="1200150" y="1780240"/>
            <a:ext cx="800100" cy="800100"/>
          </a:xfrm>
          <a:custGeom>
            <a:avLst/>
            <a:gdLst/>
            <a:ahLst/>
            <a:cxnLst/>
            <a:rect r="r" b="b" t="t" l="l"/>
            <a:pathLst>
              <a:path h="800100" w="800100">
                <a:moveTo>
                  <a:pt x="0" y="0"/>
                </a:moveTo>
                <a:lnTo>
                  <a:pt x="800100" y="0"/>
                </a:lnTo>
                <a:lnTo>
                  <a:pt x="800100" y="800100"/>
                </a:lnTo>
                <a:lnTo>
                  <a:pt x="0" y="800100"/>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descr="Icon  Description automatically generated"/>
          <p:cNvSpPr/>
          <p:nvPr/>
        </p:nvSpPr>
        <p:spPr>
          <a:xfrm flipH="false" flipV="false" rot="0">
            <a:off x="1030838" y="1665940"/>
            <a:ext cx="914400" cy="914400"/>
          </a:xfrm>
          <a:custGeom>
            <a:avLst/>
            <a:gdLst/>
            <a:ahLst/>
            <a:cxnLst/>
            <a:rect r="r" b="b" t="t" l="l"/>
            <a:pathLst>
              <a:path h="914400" w="914400">
                <a:moveTo>
                  <a:pt x="0" y="0"/>
                </a:moveTo>
                <a:lnTo>
                  <a:pt x="914399" y="0"/>
                </a:lnTo>
                <a:lnTo>
                  <a:pt x="914399" y="914400"/>
                </a:lnTo>
                <a:lnTo>
                  <a:pt x="0" y="914400"/>
                </a:lnTo>
                <a:lnTo>
                  <a:pt x="0" y="0"/>
                </a:lnTo>
                <a:close/>
              </a:path>
            </a:pathLst>
          </a:custGeom>
          <a:blipFill>
            <a:blip r:embed="rId3"/>
            <a:stretch>
              <a:fillRect l="0" t="0" r="0" b="0"/>
            </a:stretch>
          </a:blipFill>
        </p:spPr>
      </p:sp>
      <p:sp>
        <p:nvSpPr>
          <p:cNvPr name="TextBox 4" id="4"/>
          <p:cNvSpPr txBox="true"/>
          <p:nvPr/>
        </p:nvSpPr>
        <p:spPr>
          <a:xfrm rot="0">
            <a:off x="2236702" y="1895018"/>
            <a:ext cx="11157120" cy="639603"/>
          </a:xfrm>
          <a:prstGeom prst="rect">
            <a:avLst/>
          </a:prstGeom>
        </p:spPr>
        <p:txBody>
          <a:bodyPr anchor="t" rtlCol="false" tIns="0" lIns="0" bIns="0" rIns="0">
            <a:spAutoFit/>
          </a:bodyPr>
          <a:lstStyle/>
          <a:p>
            <a:pPr algn="l">
              <a:lnSpc>
                <a:spcPts val="3240"/>
              </a:lnSpc>
            </a:pPr>
            <a:r>
              <a:rPr lang="en-US" sz="3000">
                <a:solidFill>
                  <a:srgbClr val="E6A03A"/>
                </a:solidFill>
                <a:latin typeface="Arial Bold"/>
              </a:rPr>
              <a:t>Sustainable Cities and Communities</a:t>
            </a:r>
          </a:p>
        </p:txBody>
      </p:sp>
      <p:sp>
        <p:nvSpPr>
          <p:cNvPr name="TextBox 5" id="5"/>
          <p:cNvSpPr txBox="true"/>
          <p:nvPr/>
        </p:nvSpPr>
        <p:spPr>
          <a:xfrm rot="0">
            <a:off x="1030838" y="2730392"/>
            <a:ext cx="15224052" cy="3015386"/>
          </a:xfrm>
          <a:prstGeom prst="rect">
            <a:avLst/>
          </a:prstGeom>
        </p:spPr>
        <p:txBody>
          <a:bodyPr anchor="t" rtlCol="false" tIns="0" lIns="0" bIns="0" rIns="0">
            <a:spAutoFit/>
          </a:bodyPr>
          <a:lstStyle/>
          <a:p>
            <a:pPr algn="l">
              <a:lnSpc>
                <a:spcPts val="2592"/>
              </a:lnSpc>
            </a:pPr>
            <a:r>
              <a:rPr lang="en-US" sz="2400" spc="-88">
                <a:solidFill>
                  <a:srgbClr val="3B3838"/>
                </a:solidFill>
                <a:latin typeface="Arial Italics"/>
              </a:rPr>
              <a:t>SDG meaning: Make cities and human settlements inclusive, safe, resilient and sustainable</a:t>
            </a:r>
          </a:p>
          <a:p>
            <a:pPr algn="l">
              <a:lnSpc>
                <a:spcPts val="2592"/>
              </a:lnSpc>
            </a:pPr>
          </a:p>
          <a:p>
            <a:pPr algn="l">
              <a:lnSpc>
                <a:spcPts val="3081"/>
              </a:lnSpc>
            </a:pPr>
            <a:r>
              <a:rPr lang="en-US" sz="2400" spc="-90">
                <a:solidFill>
                  <a:srgbClr val="3B3838"/>
                </a:solidFill>
                <a:latin typeface="Arial Bold"/>
              </a:rPr>
              <a:t>Suggested topics: </a:t>
            </a:r>
          </a:p>
          <a:p>
            <a:pPr algn="l" marL="434340" indent="-217170" lvl="1">
              <a:lnSpc>
                <a:spcPts val="3081"/>
              </a:lnSpc>
              <a:buFont typeface="Arial"/>
              <a:buChar char="•"/>
            </a:pPr>
            <a:r>
              <a:rPr lang="en-US" sz="2400" spc="-90">
                <a:solidFill>
                  <a:srgbClr val="3B3838"/>
                </a:solidFill>
                <a:latin typeface="Arial"/>
              </a:rPr>
              <a:t>What business idea, creative solution and/or technology can leverage the SC’s UNESCO Biosphere title of sustainable communities living in union with their environment</a:t>
            </a:r>
          </a:p>
          <a:p>
            <a:pPr algn="l" marL="434340" indent="-217170" lvl="1">
              <a:lnSpc>
                <a:spcPts val="3081"/>
              </a:lnSpc>
              <a:buFont typeface="Arial"/>
              <a:buChar char="•"/>
            </a:pPr>
            <a:r>
              <a:rPr lang="en-US" sz="2400" spc="-90">
                <a:solidFill>
                  <a:srgbClr val="3B3838"/>
                </a:solidFill>
                <a:latin typeface="Arial"/>
              </a:rPr>
              <a:t>What environmental and local issues does Council need help with addressing, providing solutions for?</a:t>
            </a:r>
          </a:p>
          <a:p>
            <a:pPr algn="l" marL="1120140" indent="-373380" lvl="2">
              <a:lnSpc>
                <a:spcPts val="3081"/>
              </a:lnSpc>
              <a:buFont typeface="Arial"/>
              <a:buChar char="⚬"/>
            </a:pPr>
            <a:r>
              <a:rPr lang="en-US" sz="2400" spc="-90">
                <a:solidFill>
                  <a:srgbClr val="3B3838"/>
                </a:solidFill>
                <a:latin typeface="Arial"/>
              </a:rPr>
              <a:t>or what does the community want to achieve and optimise by being a joint host city of the 2032 Olympic Games?</a:t>
            </a:r>
          </a:p>
          <a:p>
            <a:pPr algn="l" marL="1120140" indent="-373380" lvl="2">
              <a:lnSpc>
                <a:spcPts val="3081"/>
              </a:lnSpc>
              <a:buFont typeface="Arial"/>
              <a:buChar char="⚬"/>
            </a:pPr>
            <a:r>
              <a:rPr lang="en-US" sz="2400" spc="-90">
                <a:solidFill>
                  <a:srgbClr val="3B3838"/>
                </a:solidFill>
                <a:latin typeface="Arial"/>
              </a:rPr>
              <a:t>or how do we maximise the Tourism opportunity?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59428" y="2730932"/>
            <a:ext cx="15224052" cy="4710836"/>
          </a:xfrm>
          <a:prstGeom prst="rect">
            <a:avLst/>
          </a:prstGeom>
        </p:spPr>
        <p:txBody>
          <a:bodyPr anchor="t" rtlCol="false" tIns="0" lIns="0" bIns="0" rIns="0">
            <a:spAutoFit/>
          </a:bodyPr>
          <a:lstStyle/>
          <a:p>
            <a:pPr algn="l">
              <a:lnSpc>
                <a:spcPts val="2592"/>
              </a:lnSpc>
            </a:pPr>
            <a:r>
              <a:rPr lang="en-US" sz="2400" spc="-88">
                <a:solidFill>
                  <a:srgbClr val="3B3838"/>
                </a:solidFill>
                <a:latin typeface="Arial Italics"/>
              </a:rPr>
              <a:t>SDG meaning: Ensure sustainable consumption and production patterns</a:t>
            </a:r>
          </a:p>
          <a:p>
            <a:pPr algn="l">
              <a:lnSpc>
                <a:spcPts val="2592"/>
              </a:lnSpc>
            </a:pPr>
          </a:p>
          <a:p>
            <a:pPr algn="l">
              <a:lnSpc>
                <a:spcPts val="3081"/>
              </a:lnSpc>
            </a:pPr>
            <a:r>
              <a:rPr lang="en-US" sz="2400" spc="-90">
                <a:solidFill>
                  <a:srgbClr val="3B3838"/>
                </a:solidFill>
                <a:latin typeface="Arial Bold"/>
              </a:rPr>
              <a:t>Suggested topics: </a:t>
            </a:r>
          </a:p>
          <a:p>
            <a:pPr algn="l" marL="434340" indent="-217170" lvl="1">
              <a:lnSpc>
                <a:spcPts val="2879"/>
              </a:lnSpc>
              <a:buFont typeface="Arial"/>
              <a:buChar char="•"/>
            </a:pPr>
            <a:r>
              <a:rPr lang="en-US" sz="2400" spc="-90">
                <a:solidFill>
                  <a:srgbClr val="3B3838"/>
                </a:solidFill>
                <a:latin typeface="Arial"/>
              </a:rPr>
              <a:t>What food production and or distribution ideas could be implemented to promote responsible consumption (ie. Biodegradable school canteen packaging)</a:t>
            </a:r>
          </a:p>
          <a:p>
            <a:pPr algn="l" marL="434340" indent="-217170" lvl="1">
              <a:lnSpc>
                <a:spcPts val="2879"/>
              </a:lnSpc>
              <a:buFont typeface="Arial"/>
              <a:buChar char="•"/>
            </a:pPr>
            <a:r>
              <a:rPr lang="en-US" sz="2400" spc="-90">
                <a:solidFill>
                  <a:srgbClr val="3B3838"/>
                </a:solidFill>
                <a:latin typeface="Arial"/>
              </a:rPr>
              <a:t>How can students look at business ideas that will complement the Blue Heart for sustainable food growth like seaweed</a:t>
            </a:r>
          </a:p>
          <a:p>
            <a:pPr algn="l" marL="434340" indent="-217170" lvl="1">
              <a:lnSpc>
                <a:spcPts val="2879"/>
              </a:lnSpc>
              <a:buFont typeface="Arial"/>
              <a:buChar char="•"/>
            </a:pPr>
            <a:r>
              <a:rPr lang="en-US" sz="2400" spc="-90">
                <a:solidFill>
                  <a:srgbClr val="202124"/>
                </a:solidFill>
                <a:latin typeface="Arial"/>
              </a:rPr>
              <a:t>How can tourism take full account of its current and future economic, social and environmental impacts, addressing the needs of visitors, the industry, the environment and host communities – while aiming to leave the area better off from visitation.</a:t>
            </a:r>
            <a:r>
              <a:rPr lang="en-US" sz="2400" spc="-90">
                <a:solidFill>
                  <a:srgbClr val="000000"/>
                </a:solidFill>
                <a:latin typeface="Arial"/>
              </a:rPr>
              <a:t> </a:t>
            </a:r>
          </a:p>
          <a:p>
            <a:pPr algn="l" marL="434340" indent="-217170" lvl="1">
              <a:lnSpc>
                <a:spcPts val="2879"/>
              </a:lnSpc>
              <a:buFont typeface="Arial"/>
              <a:buChar char="•"/>
            </a:pPr>
            <a:r>
              <a:rPr lang="en-US" sz="2400" spc="-90">
                <a:solidFill>
                  <a:srgbClr val="000000"/>
                </a:solidFill>
                <a:latin typeface="Arial"/>
              </a:rPr>
              <a:t>What business solutions or technology can assist with </a:t>
            </a:r>
            <a:r>
              <a:rPr lang="en-US" sz="2400" spc="-90">
                <a:solidFill>
                  <a:srgbClr val="202124"/>
                </a:solidFill>
                <a:latin typeface="Arial"/>
              </a:rPr>
              <a:t>Sustainable fashion and surf wear etc</a:t>
            </a:r>
            <a:r>
              <a:rPr lang="en-US" sz="2400" spc="-90">
                <a:solidFill>
                  <a:srgbClr val="3B3838"/>
                </a:solidFill>
                <a:latin typeface="Arial"/>
              </a:rPr>
              <a:t> </a:t>
            </a:r>
          </a:p>
          <a:p>
            <a:pPr algn="l" marL="434340" indent="-217170" lvl="1">
              <a:lnSpc>
                <a:spcPts val="2879"/>
              </a:lnSpc>
              <a:buFont typeface="Arial"/>
              <a:buChar char="•"/>
            </a:pPr>
            <a:r>
              <a:rPr lang="en-US" sz="2400" spc="-90">
                <a:solidFill>
                  <a:srgbClr val="3F3F3F"/>
                </a:solidFill>
                <a:latin typeface="Arial"/>
              </a:rPr>
              <a:t>What innovative service or communication tool can help educate residents and businesses of responsible consumption and the circular economy?</a:t>
            </a:r>
          </a:p>
          <a:p>
            <a:pPr algn="l" marL="434340" indent="-217170" lvl="1">
              <a:lnSpc>
                <a:spcPts val="3081"/>
              </a:lnSpc>
            </a:pPr>
          </a:p>
        </p:txBody>
      </p:sp>
      <p:sp>
        <p:nvSpPr>
          <p:cNvPr name="Freeform 4" id="4" descr="A picture containing text, clipart  Description automatically generated"/>
          <p:cNvSpPr/>
          <p:nvPr/>
        </p:nvSpPr>
        <p:spPr>
          <a:xfrm flipH="false" flipV="false" rot="0">
            <a:off x="1159428" y="1877872"/>
            <a:ext cx="1143000" cy="685800"/>
          </a:xfrm>
          <a:custGeom>
            <a:avLst/>
            <a:gdLst/>
            <a:ahLst/>
            <a:cxnLst/>
            <a:rect r="r" b="b" t="t" l="l"/>
            <a:pathLst>
              <a:path h="685800" w="1143000">
                <a:moveTo>
                  <a:pt x="0" y="0"/>
                </a:moveTo>
                <a:lnTo>
                  <a:pt x="1143000" y="0"/>
                </a:lnTo>
                <a:lnTo>
                  <a:pt x="1143000" y="685801"/>
                </a:lnTo>
                <a:lnTo>
                  <a:pt x="0" y="685801"/>
                </a:lnTo>
                <a:lnTo>
                  <a:pt x="0" y="0"/>
                </a:lnTo>
                <a:close/>
              </a:path>
            </a:pathLst>
          </a:custGeom>
          <a:blipFill>
            <a:blip r:embed="rId3"/>
            <a:stretch>
              <a:fillRect l="0" t="-925" r="0" b="-925"/>
            </a:stretch>
          </a:blipFill>
        </p:spPr>
      </p:sp>
      <p:sp>
        <p:nvSpPr>
          <p:cNvPr name="TextBox 5" id="5"/>
          <p:cNvSpPr txBox="true"/>
          <p:nvPr/>
        </p:nvSpPr>
        <p:spPr>
          <a:xfrm rot="0">
            <a:off x="2515311" y="1972884"/>
            <a:ext cx="11157120" cy="483870"/>
          </a:xfrm>
          <a:prstGeom prst="rect">
            <a:avLst/>
          </a:prstGeom>
        </p:spPr>
        <p:txBody>
          <a:bodyPr anchor="t" rtlCol="false" tIns="0" lIns="0" bIns="0" rIns="0">
            <a:spAutoFit/>
          </a:bodyPr>
          <a:lstStyle/>
          <a:p>
            <a:pPr algn="l">
              <a:lnSpc>
                <a:spcPts val="3240"/>
              </a:lnSpc>
            </a:pPr>
            <a:r>
              <a:rPr lang="en-US" sz="3000">
                <a:solidFill>
                  <a:srgbClr val="BE9743"/>
                </a:solidFill>
                <a:latin typeface="Arial Bold"/>
              </a:rPr>
              <a:t>Responsible Consumption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59428" y="2704198"/>
            <a:ext cx="15224052" cy="3405911"/>
          </a:xfrm>
          <a:prstGeom prst="rect">
            <a:avLst/>
          </a:prstGeom>
        </p:spPr>
        <p:txBody>
          <a:bodyPr anchor="t" rtlCol="false" tIns="0" lIns="0" bIns="0" rIns="0">
            <a:spAutoFit/>
          </a:bodyPr>
          <a:lstStyle/>
          <a:p>
            <a:pPr algn="l">
              <a:lnSpc>
                <a:spcPts val="2592"/>
              </a:lnSpc>
            </a:pPr>
            <a:r>
              <a:rPr lang="en-US" sz="2400" spc="-88">
                <a:solidFill>
                  <a:srgbClr val="3B3838"/>
                </a:solidFill>
                <a:latin typeface="Arial Italics"/>
              </a:rPr>
              <a:t>SDG meaning: Take urgent action to combat climate change and its impacts</a:t>
            </a:r>
          </a:p>
          <a:p>
            <a:pPr algn="l">
              <a:lnSpc>
                <a:spcPts val="2592"/>
              </a:lnSpc>
            </a:pPr>
          </a:p>
          <a:p>
            <a:pPr algn="l">
              <a:lnSpc>
                <a:spcPts val="3081"/>
              </a:lnSpc>
            </a:pPr>
            <a:r>
              <a:rPr lang="en-US" sz="2400" spc="-90">
                <a:solidFill>
                  <a:srgbClr val="3B3838"/>
                </a:solidFill>
                <a:latin typeface="Arial Bold"/>
              </a:rPr>
              <a:t>Suggested topics: </a:t>
            </a:r>
          </a:p>
          <a:p>
            <a:pPr algn="l" marL="434340" indent="-217170" lvl="1">
              <a:lnSpc>
                <a:spcPts val="3081"/>
              </a:lnSpc>
              <a:buFont typeface="Arial"/>
              <a:buChar char="•"/>
            </a:pPr>
            <a:r>
              <a:rPr lang="en-US" sz="2400" spc="-90">
                <a:solidFill>
                  <a:srgbClr val="3B3838"/>
                </a:solidFill>
                <a:latin typeface="Arial"/>
              </a:rPr>
              <a:t>How can students look at business ideas that will complement the Blue Heart project re: flood management / carbon sequestration </a:t>
            </a:r>
            <a:r>
              <a:rPr lang="en-US" sz="2400" spc="-90" u="sng">
                <a:solidFill>
                  <a:srgbClr val="0563C1"/>
                </a:solidFill>
                <a:latin typeface="Arial"/>
                <a:hlinkClick r:id="rId3" tooltip="https://www.sunshinecoast.qld.gov.au/blueheart"/>
              </a:rPr>
              <a:t>https://www.sunshinecoast.qld.gov.au/blueheart</a:t>
            </a:r>
            <a:r>
              <a:rPr lang="en-US" sz="2400" spc="-90">
                <a:solidFill>
                  <a:srgbClr val="3B3838"/>
                </a:solidFill>
                <a:latin typeface="Arial"/>
              </a:rPr>
              <a:t> </a:t>
            </a:r>
          </a:p>
          <a:p>
            <a:pPr algn="l" marL="434340" indent="-217170" lvl="1">
              <a:lnSpc>
                <a:spcPts val="3081"/>
              </a:lnSpc>
              <a:buFont typeface="Arial"/>
              <a:buChar char="•"/>
            </a:pPr>
            <a:r>
              <a:rPr lang="en-US" sz="2400" spc="-90">
                <a:solidFill>
                  <a:srgbClr val="3B3838"/>
                </a:solidFill>
                <a:latin typeface="Arial"/>
              </a:rPr>
              <a:t>What are the natural disaster issues facing our region (storms, floods, fires etc) and what business ideas could help manage these areas to support the community </a:t>
            </a:r>
          </a:p>
          <a:p>
            <a:pPr algn="l" marL="434340" indent="-217170" lvl="1">
              <a:lnSpc>
                <a:spcPts val="3081"/>
              </a:lnSpc>
              <a:buFont typeface="Arial"/>
              <a:buChar char="•"/>
            </a:pPr>
            <a:r>
              <a:rPr lang="en-US" sz="2400" spc="-90">
                <a:solidFill>
                  <a:srgbClr val="3B3838"/>
                </a:solidFill>
                <a:latin typeface="Arial"/>
              </a:rPr>
              <a:t>Ideas to help businesses prepare and recover from major weather events and climate change</a:t>
            </a:r>
          </a:p>
          <a:p>
            <a:pPr algn="l" marL="434340" indent="-217170" lvl="1">
              <a:lnSpc>
                <a:spcPts val="3081"/>
              </a:lnSpc>
              <a:buFont typeface="Arial"/>
              <a:buChar char="•"/>
            </a:pPr>
            <a:r>
              <a:rPr lang="en-US" sz="2400" spc="-90">
                <a:solidFill>
                  <a:srgbClr val="3B3838"/>
                </a:solidFill>
                <a:latin typeface="Arial"/>
              </a:rPr>
              <a:t>Ideas around carbon offset programs within local areas </a:t>
            </a:r>
          </a:p>
        </p:txBody>
      </p:sp>
      <p:sp>
        <p:nvSpPr>
          <p:cNvPr name="Freeform 4" id="4"/>
          <p:cNvSpPr/>
          <p:nvPr/>
        </p:nvSpPr>
        <p:spPr>
          <a:xfrm flipH="false" flipV="false" rot="0">
            <a:off x="1159428" y="1843098"/>
            <a:ext cx="1143000" cy="723900"/>
          </a:xfrm>
          <a:custGeom>
            <a:avLst/>
            <a:gdLst/>
            <a:ahLst/>
            <a:cxnLst/>
            <a:rect r="r" b="b" t="t" l="l"/>
            <a:pathLst>
              <a:path h="723900" w="1143000">
                <a:moveTo>
                  <a:pt x="0" y="0"/>
                </a:moveTo>
                <a:lnTo>
                  <a:pt x="1143000" y="0"/>
                </a:lnTo>
                <a:lnTo>
                  <a:pt x="1143000" y="723900"/>
                </a:lnTo>
                <a:lnTo>
                  <a:pt x="0" y="723900"/>
                </a:lnTo>
                <a:lnTo>
                  <a:pt x="0" y="0"/>
                </a:lnTo>
                <a:close/>
              </a:path>
            </a:pathLst>
          </a:custGeom>
          <a:blipFill>
            <a:blip r:embed="rId4"/>
            <a:stretch>
              <a:fillRect l="0" t="-1157" r="0" b="-1157"/>
            </a:stretch>
          </a:blipFill>
        </p:spPr>
      </p:sp>
      <p:sp>
        <p:nvSpPr>
          <p:cNvPr name="TextBox 5" id="5"/>
          <p:cNvSpPr txBox="true"/>
          <p:nvPr/>
        </p:nvSpPr>
        <p:spPr>
          <a:xfrm rot="0">
            <a:off x="2536740" y="1972884"/>
            <a:ext cx="11157120" cy="483870"/>
          </a:xfrm>
          <a:prstGeom prst="rect">
            <a:avLst/>
          </a:prstGeom>
        </p:spPr>
        <p:txBody>
          <a:bodyPr anchor="t" rtlCol="false" tIns="0" lIns="0" bIns="0" rIns="0">
            <a:spAutoFit/>
          </a:bodyPr>
          <a:lstStyle/>
          <a:p>
            <a:pPr algn="l">
              <a:lnSpc>
                <a:spcPts val="3240"/>
              </a:lnSpc>
            </a:pPr>
            <a:r>
              <a:rPr lang="en-US" sz="3000">
                <a:solidFill>
                  <a:srgbClr val="557542"/>
                </a:solidFill>
                <a:latin typeface="Arial Bold"/>
              </a:rPr>
              <a:t>Climate Action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37714" y="1517045"/>
            <a:ext cx="915543" cy="968829"/>
          </a:xfrm>
          <a:custGeom>
            <a:avLst/>
            <a:gdLst/>
            <a:ahLst/>
            <a:cxnLst/>
            <a:rect r="r" b="b" t="t" l="l"/>
            <a:pathLst>
              <a:path h="968829" w="915543">
                <a:moveTo>
                  <a:pt x="0" y="0"/>
                </a:moveTo>
                <a:lnTo>
                  <a:pt x="915543" y="0"/>
                </a:lnTo>
                <a:lnTo>
                  <a:pt x="915543" y="968828"/>
                </a:lnTo>
                <a:lnTo>
                  <a:pt x="0" y="9688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444686" y="2437704"/>
            <a:ext cx="15045766" cy="2301011"/>
          </a:xfrm>
          <a:prstGeom prst="rect">
            <a:avLst/>
          </a:prstGeom>
        </p:spPr>
        <p:txBody>
          <a:bodyPr anchor="t" rtlCol="false" tIns="0" lIns="0" bIns="0" rIns="0">
            <a:spAutoFit/>
          </a:bodyPr>
          <a:lstStyle/>
          <a:p>
            <a:pPr algn="l">
              <a:lnSpc>
                <a:spcPts val="2592"/>
              </a:lnSpc>
            </a:pPr>
            <a:r>
              <a:rPr lang="en-US" sz="2400" spc="-90">
                <a:solidFill>
                  <a:srgbClr val="3B3838"/>
                </a:solidFill>
                <a:latin typeface="Arial Bold"/>
              </a:rPr>
              <a:t> </a:t>
            </a:r>
          </a:p>
          <a:p>
            <a:pPr algn="l">
              <a:lnSpc>
                <a:spcPts val="3081"/>
              </a:lnSpc>
            </a:pPr>
            <a:r>
              <a:rPr lang="en-US" sz="2400" spc="-88">
                <a:solidFill>
                  <a:srgbClr val="3B3838"/>
                </a:solidFill>
                <a:latin typeface="Arial"/>
              </a:rPr>
              <a:t>You might have a business idea that has been in the back of your mind and you want to test it out through this program. Your business idea can be anything, so just put on your thinking cap and give it a go! </a:t>
            </a:r>
          </a:p>
          <a:p>
            <a:pPr algn="l">
              <a:lnSpc>
                <a:spcPts val="3081"/>
              </a:lnSpc>
            </a:pPr>
          </a:p>
          <a:p>
            <a:pPr algn="l">
              <a:lnSpc>
                <a:spcPts val="3081"/>
              </a:lnSpc>
            </a:pPr>
            <a:r>
              <a:rPr lang="en-US" sz="2400" spc="-90">
                <a:solidFill>
                  <a:srgbClr val="3B3838"/>
                </a:solidFill>
                <a:latin typeface="Arial"/>
              </a:rPr>
              <a:t>The best ideas are usually ones that impact you, someone close to you or our local region, and then can be scalable to a wider audience.</a:t>
            </a:r>
          </a:p>
        </p:txBody>
      </p:sp>
      <p:sp>
        <p:nvSpPr>
          <p:cNvPr name="TextBox 5" id="5"/>
          <p:cNvSpPr txBox="true"/>
          <p:nvPr/>
        </p:nvSpPr>
        <p:spPr>
          <a:xfrm rot="0">
            <a:off x="2536740" y="1972884"/>
            <a:ext cx="11157120" cy="483870"/>
          </a:xfrm>
          <a:prstGeom prst="rect">
            <a:avLst/>
          </a:prstGeom>
        </p:spPr>
        <p:txBody>
          <a:bodyPr anchor="t" rtlCol="false" tIns="0" lIns="0" bIns="0" rIns="0">
            <a:spAutoFit/>
          </a:bodyPr>
          <a:lstStyle/>
          <a:p>
            <a:pPr algn="l">
              <a:lnSpc>
                <a:spcPts val="3240"/>
              </a:lnSpc>
            </a:pPr>
            <a:r>
              <a:rPr lang="en-US" sz="3000">
                <a:solidFill>
                  <a:srgbClr val="FCD644"/>
                </a:solidFill>
                <a:latin typeface="Arial Bold"/>
              </a:rPr>
              <a:t>Your Business Idea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DAF6YaMq19o</dc:identifier>
  <dcterms:modified xsi:type="dcterms:W3CDTF">2011-08-01T06:04:30Z</dcterms:modified>
  <cp:revision>1</cp:revision>
  <dc:title>MTIA2024_Etry_Form.pptx</dc:title>
</cp:coreProperties>
</file>